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735941346706199"/>
          <c:y val="0.81501614729954697"/>
          <c:w val="0.53104477170868403"/>
          <c:h val="0.13052787408295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ckwell" charset="0"/>
              <a:ea typeface="Rockwell" charset="0"/>
              <a:cs typeface="Rockwel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Rockwell" charset="0"/>
          <a:ea typeface="Rockwell" charset="0"/>
          <a:cs typeface="Rockwell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03BB6-5A3F-4F03-9F68-52DD26097E58}" type="datetimeFigureOut">
              <a:rPr lang="en-IN" smtClean="0"/>
              <a:t>08-01-2020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25267-E55F-4C58-932B-7C21BB85BC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2399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A9A6-3064-2D4A-837C-8502249F7D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91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A9A6-3064-2D4A-837C-8502249F7D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78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A9A6-3064-2D4A-837C-8502249F7D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2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A9A6-3064-2D4A-837C-8502249F7D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15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A9A6-3064-2D4A-837C-8502249F7D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91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A9A6-3064-2D4A-837C-8502249F7D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47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A9A6-3064-2D4A-837C-8502249F7D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12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A9A6-3064-2D4A-837C-8502249F7D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1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A9A6-3064-2D4A-837C-8502249F7D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48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A9A6-3064-2D4A-837C-8502249F7D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89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A9A6-3064-2D4A-837C-8502249F7D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72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A9A6-3064-2D4A-837C-8502249F7D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61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C7AF-F1F4-43BE-8D36-7C332FDF4A6F}" type="datetimeFigureOut">
              <a:rPr lang="en-IN" smtClean="0"/>
              <a:t>08-01-2020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9E75-57CD-485C-B855-3247D8B6AE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4232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C7AF-F1F4-43BE-8D36-7C332FDF4A6F}" type="datetimeFigureOut">
              <a:rPr lang="en-IN" smtClean="0"/>
              <a:t>08-01-2020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9E75-57CD-485C-B855-3247D8B6AE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6649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C7AF-F1F4-43BE-8D36-7C332FDF4A6F}" type="datetimeFigureOut">
              <a:rPr lang="en-IN" smtClean="0"/>
              <a:t>08-01-2020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9E75-57CD-485C-B855-3247D8B6AE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0717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C7AF-F1F4-43BE-8D36-7C332FDF4A6F}" type="datetimeFigureOut">
              <a:rPr lang="en-IN" smtClean="0"/>
              <a:t>08-01-2020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9E75-57CD-485C-B855-3247D8B6AE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4041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C7AF-F1F4-43BE-8D36-7C332FDF4A6F}" type="datetimeFigureOut">
              <a:rPr lang="en-IN" smtClean="0"/>
              <a:t>08-01-2020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9E75-57CD-485C-B855-3247D8B6AE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0199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C7AF-F1F4-43BE-8D36-7C332FDF4A6F}" type="datetimeFigureOut">
              <a:rPr lang="en-IN" smtClean="0"/>
              <a:t>08-01-2020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9E75-57CD-485C-B855-3247D8B6AE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6009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C7AF-F1F4-43BE-8D36-7C332FDF4A6F}" type="datetimeFigureOut">
              <a:rPr lang="en-IN" smtClean="0"/>
              <a:t>08-01-2020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9E75-57CD-485C-B855-3247D8B6AE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766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C7AF-F1F4-43BE-8D36-7C332FDF4A6F}" type="datetimeFigureOut">
              <a:rPr lang="en-IN" smtClean="0"/>
              <a:t>08-01-2020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9E75-57CD-485C-B855-3247D8B6AE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548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C7AF-F1F4-43BE-8D36-7C332FDF4A6F}" type="datetimeFigureOut">
              <a:rPr lang="en-IN" smtClean="0"/>
              <a:t>08-01-2020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9E75-57CD-485C-B855-3247D8B6AE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20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C7AF-F1F4-43BE-8D36-7C332FDF4A6F}" type="datetimeFigureOut">
              <a:rPr lang="en-IN" smtClean="0"/>
              <a:t>08-01-2020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9E75-57CD-485C-B855-3247D8B6AE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1982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C7AF-F1F4-43BE-8D36-7C332FDF4A6F}" type="datetimeFigureOut">
              <a:rPr lang="en-IN" smtClean="0"/>
              <a:t>08-01-2020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9E75-57CD-485C-B855-3247D8B6AE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725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1C7AF-F1F4-43BE-8D36-7C332FDF4A6F}" type="datetimeFigureOut">
              <a:rPr lang="en-IN" smtClean="0"/>
              <a:t>08-01-2020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39E75-57CD-485C-B855-3247D8B6AE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682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1.jp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.jp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chart" Target="../charts/chart1.xml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11" Type="http://schemas.openxmlformats.org/officeDocument/2006/relationships/image" Target="../media/image1.jpg"/><Relationship Id="rId5" Type="http://schemas.openxmlformats.org/officeDocument/2006/relationships/image" Target="../media/image28.jpg"/><Relationship Id="rId10" Type="http://schemas.openxmlformats.org/officeDocument/2006/relationships/image" Target="../media/image13.jpg"/><Relationship Id="rId4" Type="http://schemas.openxmlformats.org/officeDocument/2006/relationships/image" Target="../media/image27.jp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4159623" cy="6858000"/>
          </a:xfrm>
          <a:prstGeom prst="rect">
            <a:avLst/>
          </a:prstGeom>
          <a:solidFill>
            <a:srgbClr val="4DC7CB"/>
          </a:solidFill>
          <a:ln>
            <a:noFill/>
          </a:ln>
          <a:effectLst>
            <a:outerShdw blurRad="558800" dist="139700" algn="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1391" y="1914316"/>
            <a:ext cx="250762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Who We Are and Why </a:t>
            </a:r>
            <a:r>
              <a:rPr lang="en-US" sz="4400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W</a:t>
            </a:r>
            <a:r>
              <a:rPr lang="en-US" sz="4400" dirty="0" smtClean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e Matter.</a:t>
            </a:r>
            <a:endParaRPr lang="en-US" sz="4400" dirty="0">
              <a:solidFill>
                <a:schemeClr val="bg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6181" y="6357448"/>
            <a:ext cx="2687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www.Samarpanfm.com</a:t>
            </a:r>
            <a:endParaRPr lang="en-US" dirty="0">
              <a:solidFill>
                <a:schemeClr val="bg1">
                  <a:lumMod val="75000"/>
                </a:schemeClr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086" y="2332322"/>
            <a:ext cx="7302026" cy="185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6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74407"/>
            <a:ext cx="884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4DC7CB"/>
                </a:solidFill>
                <a:latin typeface="Rockwell" charset="0"/>
                <a:ea typeface="Rockwell" charset="0"/>
                <a:cs typeface="Rockwell" charset="0"/>
              </a:rPr>
              <a:t>Target Customers / Request for Referrals</a:t>
            </a:r>
            <a:endParaRPr lang="en-US" sz="3600" dirty="0">
              <a:solidFill>
                <a:srgbClr val="4DC7CB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77955" y="1450358"/>
            <a:ext cx="1797929" cy="2167411"/>
            <a:chOff x="530160" y="1340241"/>
            <a:chExt cx="1797929" cy="2167411"/>
          </a:xfrm>
        </p:grpSpPr>
        <p:sp>
          <p:nvSpPr>
            <p:cNvPr id="2" name="Oval 1"/>
            <p:cNvSpPr/>
            <p:nvPr/>
          </p:nvSpPr>
          <p:spPr>
            <a:xfrm>
              <a:off x="659032" y="1340241"/>
              <a:ext cx="1540187" cy="1541240"/>
            </a:xfrm>
            <a:prstGeom prst="ellipse">
              <a:avLst/>
            </a:prstGeom>
            <a:solidFill>
              <a:srgbClr val="0FD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CC8CB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290" y="1674025"/>
              <a:ext cx="873672" cy="87367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30160" y="2922877"/>
              <a:ext cx="17979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Rockwell" charset="0"/>
                  <a:ea typeface="Rockwell" charset="0"/>
                  <a:cs typeface="Rockwell" charset="0"/>
                </a:rPr>
                <a:t>Corporate</a:t>
              </a:r>
            </a:p>
            <a:p>
              <a:pPr algn="ctr"/>
              <a:r>
                <a:rPr lang="en-US" sz="1600" dirty="0" smtClean="0">
                  <a:latin typeface="Rockwell" charset="0"/>
                  <a:ea typeface="Rockwell" charset="0"/>
                  <a:cs typeface="Rockwell" charset="0"/>
                </a:rPr>
                <a:t>Offices, Factories</a:t>
              </a:r>
              <a:endParaRPr lang="en-US" sz="1600" dirty="0">
                <a:latin typeface="Rockwell" charset="0"/>
                <a:ea typeface="Rockwell" charset="0"/>
                <a:cs typeface="Rockwell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332325" y="1493303"/>
            <a:ext cx="1540187" cy="2167411"/>
            <a:chOff x="659032" y="1340241"/>
            <a:chExt cx="1540187" cy="2167411"/>
          </a:xfrm>
        </p:grpSpPr>
        <p:sp>
          <p:nvSpPr>
            <p:cNvPr id="9" name="Oval 8"/>
            <p:cNvSpPr/>
            <p:nvPr/>
          </p:nvSpPr>
          <p:spPr>
            <a:xfrm>
              <a:off x="659032" y="1340241"/>
              <a:ext cx="1540187" cy="1541240"/>
            </a:xfrm>
            <a:prstGeom prst="ellipse">
              <a:avLst/>
            </a:prstGeom>
            <a:solidFill>
              <a:srgbClr val="0FD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CC8CB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10" y="1760147"/>
              <a:ext cx="701428" cy="70142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15202" y="2922877"/>
              <a:ext cx="10278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Rockwell" charset="0"/>
                  <a:ea typeface="Rockwell" charset="0"/>
                  <a:cs typeface="Rockwell" charset="0"/>
                </a:rPr>
                <a:t>Housing</a:t>
              </a:r>
            </a:p>
            <a:p>
              <a:pPr algn="ctr"/>
              <a:r>
                <a:rPr lang="en-US" sz="1600" dirty="0" smtClean="0">
                  <a:latin typeface="Rockwell" charset="0"/>
                  <a:ea typeface="Rockwell" charset="0"/>
                  <a:cs typeface="Rockwell" charset="0"/>
                </a:rPr>
                <a:t>Societies</a:t>
              </a:r>
              <a:endParaRPr lang="en-US" sz="1600" dirty="0">
                <a:latin typeface="Rockwell" charset="0"/>
                <a:ea typeface="Rockwell" charset="0"/>
                <a:cs typeface="Rockwell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402942" y="1493303"/>
            <a:ext cx="1540187" cy="2044300"/>
            <a:chOff x="659032" y="1340241"/>
            <a:chExt cx="1540187" cy="2044300"/>
          </a:xfrm>
        </p:grpSpPr>
        <p:sp>
          <p:nvSpPr>
            <p:cNvPr id="13" name="Oval 12"/>
            <p:cNvSpPr/>
            <p:nvPr/>
          </p:nvSpPr>
          <p:spPr>
            <a:xfrm>
              <a:off x="659032" y="1340241"/>
              <a:ext cx="1540187" cy="1541240"/>
            </a:xfrm>
            <a:prstGeom prst="ellipse">
              <a:avLst/>
            </a:prstGeom>
            <a:solidFill>
              <a:srgbClr val="0FD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CC8CB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10" y="1760147"/>
              <a:ext cx="701428" cy="70142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01575" y="3045987"/>
              <a:ext cx="10550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Rockwell" charset="0"/>
                  <a:ea typeface="Rockwell" charset="0"/>
                  <a:cs typeface="Rockwell" charset="0"/>
                </a:rPr>
                <a:t>Hospitals</a:t>
              </a:r>
              <a:endParaRPr lang="en-US" sz="1600" dirty="0">
                <a:latin typeface="Rockwell" charset="0"/>
                <a:ea typeface="Rockwell" charset="0"/>
                <a:cs typeface="Rockwell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473703" y="1493303"/>
            <a:ext cx="1540187" cy="2044300"/>
            <a:chOff x="659032" y="1340241"/>
            <a:chExt cx="1540187" cy="2044300"/>
          </a:xfrm>
        </p:grpSpPr>
        <p:sp>
          <p:nvSpPr>
            <p:cNvPr id="17" name="Oval 16"/>
            <p:cNvSpPr/>
            <p:nvPr/>
          </p:nvSpPr>
          <p:spPr>
            <a:xfrm>
              <a:off x="659032" y="1340241"/>
              <a:ext cx="1540187" cy="1541240"/>
            </a:xfrm>
            <a:prstGeom prst="ellipse">
              <a:avLst/>
            </a:prstGeom>
            <a:solidFill>
              <a:srgbClr val="0FD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CC8CB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10" y="1760147"/>
              <a:ext cx="701428" cy="70142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98792" y="3045987"/>
              <a:ext cx="12606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Rockwell" charset="0"/>
                  <a:ea typeface="Rockwell" charset="0"/>
                  <a:cs typeface="Rockwell" charset="0"/>
                </a:rPr>
                <a:t>Showrooms</a:t>
              </a:r>
              <a:endParaRPr lang="en-US" sz="1600" dirty="0">
                <a:latin typeface="Rockwell" charset="0"/>
                <a:ea typeface="Rockwell" charset="0"/>
                <a:cs typeface="Rockwell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392512" y="1493303"/>
            <a:ext cx="1844095" cy="2044300"/>
            <a:chOff x="507080" y="1340241"/>
            <a:chExt cx="1844095" cy="2044300"/>
          </a:xfrm>
        </p:grpSpPr>
        <p:sp>
          <p:nvSpPr>
            <p:cNvPr id="21" name="Oval 20"/>
            <p:cNvSpPr/>
            <p:nvPr/>
          </p:nvSpPr>
          <p:spPr>
            <a:xfrm>
              <a:off x="659032" y="1340241"/>
              <a:ext cx="1540187" cy="1541240"/>
            </a:xfrm>
            <a:prstGeom prst="ellipse">
              <a:avLst/>
            </a:prstGeom>
            <a:solidFill>
              <a:srgbClr val="0FD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CC8CB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413" y="1687149"/>
              <a:ext cx="847424" cy="847424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07080" y="3045987"/>
              <a:ext cx="18440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Rockwell" charset="0"/>
                  <a:ea typeface="Rockwell" charset="0"/>
                  <a:cs typeface="Rockwell" charset="0"/>
                </a:rPr>
                <a:t>Schools, Colleges</a:t>
              </a:r>
              <a:endParaRPr lang="en-US" sz="1600" dirty="0">
                <a:latin typeface="Rockwell" charset="0"/>
                <a:ea typeface="Rockwell" charset="0"/>
                <a:cs typeface="Rockwell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955370" y="4110168"/>
            <a:ext cx="1950790" cy="2044300"/>
            <a:chOff x="2027339" y="4126209"/>
            <a:chExt cx="1950790" cy="2044300"/>
          </a:xfrm>
        </p:grpSpPr>
        <p:grpSp>
          <p:nvGrpSpPr>
            <p:cNvPr id="24" name="Group 23"/>
            <p:cNvGrpSpPr/>
            <p:nvPr/>
          </p:nvGrpSpPr>
          <p:grpSpPr>
            <a:xfrm>
              <a:off x="2027339" y="4126209"/>
              <a:ext cx="1950790" cy="2044300"/>
              <a:chOff x="453736" y="1340241"/>
              <a:chExt cx="1950790" cy="20443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659032" y="1340241"/>
                <a:ext cx="1540187" cy="1541240"/>
              </a:xfrm>
              <a:prstGeom prst="ellipse">
                <a:avLst/>
              </a:prstGeom>
              <a:solidFill>
                <a:srgbClr val="0FD0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4CC8CB"/>
                  </a:solidFill>
                </a:endParaRPr>
              </a:p>
            </p:txBody>
          </p:sp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5249" y="1564034"/>
                <a:ext cx="570521" cy="570521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453736" y="3045987"/>
                <a:ext cx="19507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Rockwell" charset="0"/>
                    <a:ea typeface="Rockwell" charset="0"/>
                    <a:cs typeface="Rockwell" charset="0"/>
                  </a:rPr>
                  <a:t>Clubhouses, Gyms</a:t>
                </a:r>
                <a:endParaRPr lang="en-US" sz="1600" dirty="0">
                  <a:latin typeface="Rockwell" charset="0"/>
                  <a:ea typeface="Rockwell" charset="0"/>
                  <a:cs typeface="Rockwell" charset="0"/>
                </a:endParaRP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778" y="4799768"/>
              <a:ext cx="570521" cy="570521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4006755" y="4110168"/>
            <a:ext cx="1989264" cy="2044300"/>
            <a:chOff x="434504" y="1340241"/>
            <a:chExt cx="1989264" cy="2044300"/>
          </a:xfrm>
        </p:grpSpPr>
        <p:sp>
          <p:nvSpPr>
            <p:cNvPr id="34" name="Oval 33"/>
            <p:cNvSpPr/>
            <p:nvPr/>
          </p:nvSpPr>
          <p:spPr>
            <a:xfrm>
              <a:off x="659032" y="1340241"/>
              <a:ext cx="1540187" cy="1541240"/>
            </a:xfrm>
            <a:prstGeom prst="ellipse">
              <a:avLst/>
            </a:prstGeom>
            <a:solidFill>
              <a:srgbClr val="0FD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CC8CB"/>
                </a:solidFill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11" y="1760147"/>
              <a:ext cx="701428" cy="701428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434504" y="3045987"/>
              <a:ext cx="19892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Rockwell" charset="0"/>
                  <a:ea typeface="Rockwell" charset="0"/>
                  <a:cs typeface="Rockwell" charset="0"/>
                </a:rPr>
                <a:t>Houses, Flats, Villas</a:t>
              </a:r>
              <a:endParaRPr lang="en-US" sz="1600" dirty="0">
                <a:latin typeface="Rockwell" charset="0"/>
                <a:ea typeface="Rockwell" charset="0"/>
                <a:cs typeface="Rockwell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091872" y="4110168"/>
            <a:ext cx="1960280" cy="2290521"/>
            <a:chOff x="448997" y="1340241"/>
            <a:chExt cx="1960280" cy="2290521"/>
          </a:xfrm>
        </p:grpSpPr>
        <p:sp>
          <p:nvSpPr>
            <p:cNvPr id="38" name="Oval 37"/>
            <p:cNvSpPr/>
            <p:nvPr/>
          </p:nvSpPr>
          <p:spPr>
            <a:xfrm>
              <a:off x="659032" y="1340241"/>
              <a:ext cx="1540187" cy="1541240"/>
            </a:xfrm>
            <a:prstGeom prst="ellipse">
              <a:avLst/>
            </a:prstGeom>
            <a:solidFill>
              <a:srgbClr val="0FD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CC8CB"/>
                </a:solidFill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992" y="1671730"/>
              <a:ext cx="878261" cy="878261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448997" y="3045987"/>
              <a:ext cx="19602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Rockwell" charset="0"/>
                  <a:ea typeface="Rockwell" charset="0"/>
                  <a:cs typeface="Rockwell" charset="0"/>
                </a:rPr>
                <a:t>Malls, Cinemas,</a:t>
              </a:r>
            </a:p>
            <a:p>
              <a:pPr algn="ctr"/>
              <a:r>
                <a:rPr lang="en-US" sz="1600" dirty="0" smtClean="0">
                  <a:latin typeface="Rockwell" charset="0"/>
                  <a:ea typeface="Rockwell" charset="0"/>
                  <a:cs typeface="Rockwell" charset="0"/>
                </a:rPr>
                <a:t>Hotels, Restaurants</a:t>
              </a:r>
              <a:endParaRPr lang="en-US" sz="1600" dirty="0">
                <a:latin typeface="Rockwell" charset="0"/>
                <a:ea typeface="Rockwell" charset="0"/>
                <a:cs typeface="Rockwell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381858" y="4086241"/>
            <a:ext cx="1540187" cy="2290521"/>
            <a:chOff x="659032" y="1340241"/>
            <a:chExt cx="1540187" cy="2290521"/>
          </a:xfrm>
        </p:grpSpPr>
        <p:sp>
          <p:nvSpPr>
            <p:cNvPr id="42" name="Oval 41"/>
            <p:cNvSpPr/>
            <p:nvPr/>
          </p:nvSpPr>
          <p:spPr>
            <a:xfrm>
              <a:off x="659032" y="1340241"/>
              <a:ext cx="1540187" cy="1541240"/>
            </a:xfrm>
            <a:prstGeom prst="ellipse">
              <a:avLst/>
            </a:prstGeom>
            <a:solidFill>
              <a:srgbClr val="0FD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CC8CB"/>
                </a:solidFill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992" y="1671730"/>
              <a:ext cx="878261" cy="878261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795056" y="3045987"/>
              <a:ext cx="12681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Rockwell" charset="0"/>
                  <a:ea typeface="Rockwell" charset="0"/>
                  <a:cs typeface="Rockwell" charset="0"/>
                </a:rPr>
                <a:t>Event Sites,</a:t>
              </a:r>
            </a:p>
            <a:p>
              <a:pPr algn="ctr"/>
              <a:r>
                <a:rPr lang="en-US" sz="1600" dirty="0" smtClean="0">
                  <a:latin typeface="Rockwell" charset="0"/>
                  <a:ea typeface="Rockwell" charset="0"/>
                  <a:cs typeface="Rockwell" charset="0"/>
                </a:rPr>
                <a:t>Party Plots</a:t>
              </a:r>
              <a:endParaRPr lang="en-US" sz="1600" dirty="0">
                <a:latin typeface="Rockwell" charset="0"/>
                <a:ea typeface="Rockwell" charset="0"/>
                <a:cs typeface="Rockwell" charset="0"/>
              </a:endParaRP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491" y="131052"/>
            <a:ext cx="3408444" cy="86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9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90807" y="280771"/>
            <a:ext cx="2810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4DC7CB"/>
                </a:solidFill>
                <a:latin typeface="Rockwell" charset="0"/>
                <a:ea typeface="Rockwell" charset="0"/>
                <a:cs typeface="Rockwell" charset="0"/>
              </a:rPr>
              <a:t>Reach us @</a:t>
            </a:r>
            <a:endParaRPr lang="en-US" sz="3600" b="1" dirty="0">
              <a:solidFill>
                <a:srgbClr val="4DC7CB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3394"/>
            <a:ext cx="12195208" cy="52210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491" y="-46574"/>
            <a:ext cx="3408444" cy="86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3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8999" y="1274564"/>
            <a:ext cx="601523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4DC7CB"/>
                </a:solidFill>
                <a:latin typeface="Rockwell" charset="0"/>
                <a:ea typeface="Rockwell" charset="0"/>
                <a:cs typeface="Rockwell" charset="0"/>
              </a:rPr>
              <a:t>Thank You!</a:t>
            </a:r>
          </a:p>
          <a:p>
            <a:endParaRPr lang="en-US" sz="3600" dirty="0">
              <a:solidFill>
                <a:srgbClr val="4DC7CB"/>
              </a:solidFill>
              <a:latin typeface="Rockwell" charset="0"/>
              <a:ea typeface="Rockwell" charset="0"/>
              <a:cs typeface="Rockwell" charset="0"/>
            </a:endParaRPr>
          </a:p>
          <a:p>
            <a:r>
              <a:rPr lang="en-US" sz="2000" dirty="0" smtClean="0">
                <a:solidFill>
                  <a:srgbClr val="4DC7CB"/>
                </a:solidFill>
                <a:latin typeface="Rockwell" charset="0"/>
                <a:ea typeface="Rockwell" charset="0"/>
                <a:cs typeface="Rockwell" charset="0"/>
              </a:rPr>
              <a:t>For more information, visit www.samarpanfm.com</a:t>
            </a:r>
            <a:endParaRPr lang="en-US" sz="2000" dirty="0">
              <a:solidFill>
                <a:srgbClr val="4DC7CB"/>
              </a:solidFill>
              <a:latin typeface="Rockwell" charset="0"/>
              <a:ea typeface="Rockwell" charset="0"/>
              <a:cs typeface="Rockwell" charset="0"/>
            </a:endParaRPr>
          </a:p>
          <a:p>
            <a:endParaRPr lang="en-US" sz="2000" dirty="0" smtClean="0">
              <a:solidFill>
                <a:srgbClr val="4DC7CB"/>
              </a:solidFill>
              <a:latin typeface="Rockwell" charset="0"/>
              <a:ea typeface="Rockwell" charset="0"/>
              <a:cs typeface="Rockwell" charset="0"/>
            </a:endParaRPr>
          </a:p>
          <a:p>
            <a:r>
              <a:rPr lang="en-US" sz="2000" dirty="0" smtClean="0">
                <a:solidFill>
                  <a:srgbClr val="4DC7CB"/>
                </a:solidFill>
                <a:latin typeface="Rockwell" charset="0"/>
                <a:ea typeface="Rockwell" charset="0"/>
                <a:cs typeface="Rockwell" charset="0"/>
              </a:rPr>
              <a:t>Contact:</a:t>
            </a:r>
          </a:p>
          <a:p>
            <a:endParaRPr lang="en-US" sz="2000" dirty="0">
              <a:solidFill>
                <a:srgbClr val="4DC7CB"/>
              </a:solidFill>
              <a:latin typeface="Rockwell" charset="0"/>
              <a:ea typeface="Rockwell" charset="0"/>
              <a:cs typeface="Rockwell" charset="0"/>
            </a:endParaRPr>
          </a:p>
          <a:p>
            <a:r>
              <a:rPr lang="en-US" sz="2000" b="1" dirty="0" smtClean="0">
                <a:solidFill>
                  <a:srgbClr val="4DC7CB"/>
                </a:solidFill>
                <a:latin typeface="Rockwell" charset="0"/>
                <a:ea typeface="Rockwell" charset="0"/>
                <a:cs typeface="Rockwell" charset="0"/>
              </a:rPr>
              <a:t>Mr. Saumil Dani</a:t>
            </a:r>
          </a:p>
          <a:p>
            <a:r>
              <a:rPr lang="en-US" sz="1400" dirty="0" smtClean="0">
                <a:solidFill>
                  <a:srgbClr val="4DC7CB"/>
                </a:solidFill>
                <a:latin typeface="Rockwell" charset="0"/>
                <a:ea typeface="Rockwell" charset="0"/>
                <a:cs typeface="Rockwell" charset="0"/>
              </a:rPr>
              <a:t>(Co-Founder and Director, Samarpan Facility Management)</a:t>
            </a:r>
          </a:p>
          <a:p>
            <a:endParaRPr lang="en-US" sz="2000" dirty="0" smtClean="0">
              <a:solidFill>
                <a:srgbClr val="4DC7CB"/>
              </a:solidFill>
              <a:latin typeface="Rockwell" charset="0"/>
              <a:ea typeface="Rockwell" charset="0"/>
              <a:cs typeface="Rockwell" charset="0"/>
            </a:endParaRPr>
          </a:p>
          <a:p>
            <a:r>
              <a:rPr lang="en-US" sz="2000" dirty="0" smtClean="0">
                <a:solidFill>
                  <a:srgbClr val="4DC7CB"/>
                </a:solidFill>
                <a:latin typeface="Rockwell" charset="0"/>
                <a:ea typeface="Rockwell" charset="0"/>
                <a:cs typeface="Rockwell" charset="0"/>
              </a:rPr>
              <a:t>Phone: +91 9727123456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122" y="149359"/>
            <a:ext cx="4430054" cy="11252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1" y="1274564"/>
            <a:ext cx="2823025" cy="553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4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116658"/>
            <a:ext cx="12192000" cy="2741342"/>
          </a:xfrm>
          <a:prstGeom prst="rect">
            <a:avLst/>
          </a:prstGeom>
          <a:solidFill>
            <a:srgbClr val="4CC8CB"/>
          </a:solidFill>
          <a:ln>
            <a:noFill/>
          </a:ln>
          <a:effectLst>
            <a:outerShdw blurRad="469900" dist="76200" dir="16200000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341" y="209759"/>
            <a:ext cx="3734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4DC7CB"/>
                </a:solidFill>
                <a:latin typeface="Rockwell" charset="0"/>
                <a:ea typeface="Rockwell" charset="0"/>
                <a:cs typeface="Rockwell" charset="0"/>
              </a:rPr>
              <a:t>Company Profile</a:t>
            </a:r>
            <a:endParaRPr lang="en-US" sz="3600" dirty="0">
              <a:solidFill>
                <a:srgbClr val="4DC7CB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9341" y="4594777"/>
            <a:ext cx="114735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Samarpan Facility Management is a provider of </a:t>
            </a:r>
            <a:r>
              <a:rPr lang="en-US" sz="2200" b="1" dirty="0" smtClean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contractual and one-time cleaning and maintenance services </a:t>
            </a:r>
            <a:r>
              <a:rPr lang="en-US" sz="2200" dirty="0" smtClean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with a strong focus on delivering both </a:t>
            </a:r>
            <a:r>
              <a:rPr lang="en-US" sz="2200" b="1" dirty="0" smtClean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consumer-facing and business-facing solutions. </a:t>
            </a:r>
          </a:p>
          <a:p>
            <a:pPr marL="342900" indent="-342900" algn="just">
              <a:buFont typeface="Arial" charset="0"/>
              <a:buChar char="•"/>
            </a:pPr>
            <a:endParaRPr lang="en-US" sz="2200" dirty="0" smtClean="0">
              <a:solidFill>
                <a:schemeClr val="bg1"/>
              </a:solidFill>
              <a:latin typeface="Rockwell" charset="0"/>
              <a:ea typeface="Rockwell" charset="0"/>
              <a:cs typeface="Rockwell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Our expertise</a:t>
            </a:r>
            <a:r>
              <a:rPr lang="en-US" sz="2200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lies in </a:t>
            </a:r>
            <a:r>
              <a:rPr lang="en-US" sz="2200" b="1" dirty="0" smtClean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home and office deep cleaning and house keeping </a:t>
            </a:r>
            <a:r>
              <a:rPr lang="en-US" sz="2200" dirty="0" smtClean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services.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45207" y="1276692"/>
            <a:ext cx="11161794" cy="2078530"/>
            <a:chOff x="460927" y="1775012"/>
            <a:chExt cx="11161794" cy="2078530"/>
          </a:xfrm>
        </p:grpSpPr>
        <p:grpSp>
          <p:nvGrpSpPr>
            <p:cNvPr id="10" name="Group 9"/>
            <p:cNvGrpSpPr/>
            <p:nvPr/>
          </p:nvGrpSpPr>
          <p:grpSpPr>
            <a:xfrm>
              <a:off x="460927" y="1775012"/>
              <a:ext cx="8629464" cy="2078530"/>
              <a:chOff x="438448" y="1879914"/>
              <a:chExt cx="8629464" cy="207853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438448" y="1879914"/>
                <a:ext cx="1704599" cy="2078530"/>
                <a:chOff x="560725" y="1908686"/>
                <a:chExt cx="1704599" cy="2078530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0725" y="1908686"/>
                  <a:ext cx="1704599" cy="1327221"/>
                </a:xfrm>
                <a:prstGeom prst="rect">
                  <a:avLst/>
                </a:prstGeom>
              </p:spPr>
            </p:pic>
            <p:sp>
              <p:nvSpPr>
                <p:cNvPr id="4" name="TextBox 3"/>
                <p:cNvSpPr txBox="1"/>
                <p:nvPr/>
              </p:nvSpPr>
              <p:spPr>
                <a:xfrm>
                  <a:off x="634319" y="3340885"/>
                  <a:ext cx="155523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>
                      <a:latin typeface="Rockwell" charset="0"/>
                      <a:ea typeface="Rockwell" charset="0"/>
                      <a:cs typeface="Rockwell" charset="0"/>
                    </a:rPr>
                    <a:t>Based </a:t>
                  </a:r>
                  <a:r>
                    <a:rPr lang="en-US" smtClean="0">
                      <a:latin typeface="Rockwell" charset="0"/>
                      <a:ea typeface="Rockwell" charset="0"/>
                      <a:cs typeface="Rockwell" charset="0"/>
                    </a:rPr>
                    <a:t>in </a:t>
                  </a:r>
                </a:p>
                <a:p>
                  <a:pPr algn="ctr"/>
                  <a:r>
                    <a:rPr lang="en-US" b="1" dirty="0" smtClean="0">
                      <a:latin typeface="Rockwell" charset="0"/>
                      <a:ea typeface="Rockwell" charset="0"/>
                      <a:cs typeface="Rockwell" charset="0"/>
                    </a:rPr>
                    <a:t>Ahmedabad</a:t>
                  </a:r>
                  <a:endParaRPr lang="en-US" b="1" dirty="0">
                    <a:latin typeface="Rockwell" charset="0"/>
                    <a:ea typeface="Rockwell" charset="0"/>
                    <a:cs typeface="Rockwell" charset="0"/>
                  </a:endParaRPr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2824439" y="2110250"/>
                <a:ext cx="1710725" cy="1841185"/>
                <a:chOff x="2680747" y="2128468"/>
                <a:chExt cx="1710725" cy="1841185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2696680" y="3323322"/>
                  <a:ext cx="167885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>
                      <a:latin typeface="Rockwell" charset="0"/>
                      <a:ea typeface="Rockwell" charset="0"/>
                      <a:cs typeface="Rockwell" charset="0"/>
                    </a:rPr>
                    <a:t>Year of </a:t>
                  </a:r>
                </a:p>
                <a:p>
                  <a:pPr algn="ctr"/>
                  <a:r>
                    <a:rPr lang="en-US" dirty="0" smtClean="0">
                      <a:latin typeface="Rockwell" charset="0"/>
                      <a:ea typeface="Rockwell" charset="0"/>
                      <a:cs typeface="Rockwell" charset="0"/>
                    </a:rPr>
                    <a:t>Establishment</a:t>
                  </a:r>
                  <a:endParaRPr lang="en-US" dirty="0">
                    <a:latin typeface="Rockwell" charset="0"/>
                    <a:ea typeface="Rockwell" charset="0"/>
                    <a:cs typeface="Rockwell" charset="0"/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2680747" y="2128468"/>
                  <a:ext cx="1710725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5400" b="1" dirty="0" smtClean="0">
                      <a:solidFill>
                        <a:srgbClr val="0FD1D8"/>
                      </a:solidFill>
                      <a:latin typeface="Rockwell" charset="0"/>
                      <a:ea typeface="Rockwell" charset="0"/>
                      <a:cs typeface="Rockwell" charset="0"/>
                    </a:rPr>
                    <a:t>2019</a:t>
                  </a:r>
                  <a:endParaRPr lang="en-US" sz="7200" b="1" dirty="0">
                    <a:solidFill>
                      <a:srgbClr val="0FD1D8"/>
                    </a:solidFill>
                    <a:latin typeface="Rockwell" charset="0"/>
                    <a:ea typeface="Rockwell" charset="0"/>
                    <a:cs typeface="Rockwell" charset="0"/>
                  </a:endParaRPr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5008370" y="2110250"/>
                <a:ext cx="1353127" cy="1848194"/>
                <a:chOff x="5152400" y="2134685"/>
                <a:chExt cx="1353127" cy="1848194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5152400" y="3336548"/>
                  <a:ext cx="135312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Rockwell" charset="0"/>
                      <a:ea typeface="Rockwell" charset="0"/>
                      <a:cs typeface="Rockwell" charset="0"/>
                    </a:rPr>
                    <a:t>Employees</a:t>
                  </a:r>
                  <a:endParaRPr lang="en-US" dirty="0">
                    <a:latin typeface="Rockwell" charset="0"/>
                    <a:ea typeface="Rockwell" charset="0"/>
                    <a:cs typeface="Rockwell" charset="0"/>
                  </a:endParaRPr>
                </a:p>
                <a:p>
                  <a:pPr algn="ctr"/>
                  <a:r>
                    <a:rPr lang="en-US" dirty="0" smtClean="0">
                      <a:latin typeface="Rockwell" charset="0"/>
                      <a:ea typeface="Rockwell" charset="0"/>
                      <a:cs typeface="Rockwell" charset="0"/>
                    </a:rPr>
                    <a:t>Recruited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5172326" y="2134685"/>
                  <a:ext cx="1329210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5400" b="1" dirty="0">
                      <a:solidFill>
                        <a:srgbClr val="0FD1D8"/>
                      </a:solidFill>
                      <a:latin typeface="Rockwell" charset="0"/>
                      <a:ea typeface="Rockwell" charset="0"/>
                      <a:cs typeface="Rockwell" charset="0"/>
                    </a:rPr>
                    <a:t>2</a:t>
                  </a:r>
                  <a:r>
                    <a:rPr lang="en-US" sz="5400" b="1" dirty="0" smtClean="0">
                      <a:solidFill>
                        <a:srgbClr val="0FD1D8"/>
                      </a:solidFill>
                      <a:latin typeface="Rockwell" charset="0"/>
                      <a:ea typeface="Rockwell" charset="0"/>
                      <a:cs typeface="Rockwell" charset="0"/>
                    </a:rPr>
                    <a:t>00</a:t>
                  </a:r>
                  <a:endParaRPr lang="en-US" sz="5400" b="1" dirty="0">
                    <a:solidFill>
                      <a:srgbClr val="0FD1D8"/>
                    </a:solidFill>
                    <a:latin typeface="Rockwell" charset="0"/>
                    <a:ea typeface="Rockwell" charset="0"/>
                    <a:cs typeface="Rockwell" charset="0"/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6850638" y="2078116"/>
                <a:ext cx="2217274" cy="1877251"/>
                <a:chOff x="4868706" y="2096334"/>
                <a:chExt cx="2217274" cy="1877251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4868706" y="3327254"/>
                  <a:ext cx="221727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latin typeface="Rockwell" charset="0"/>
                      <a:ea typeface="Rockwell" charset="0"/>
                      <a:cs typeface="Rockwell" charset="0"/>
                    </a:rPr>
                    <a:t>FY19</a:t>
                  </a:r>
                  <a:r>
                    <a:rPr lang="en-US" dirty="0" smtClean="0">
                      <a:latin typeface="Rockwell" charset="0"/>
                      <a:ea typeface="Rockwell" charset="0"/>
                      <a:cs typeface="Rockwell" charset="0"/>
                    </a:rPr>
                    <a:t> </a:t>
                  </a:r>
                </a:p>
                <a:p>
                  <a:pPr algn="ctr"/>
                  <a:r>
                    <a:rPr lang="en-US" dirty="0" smtClean="0">
                      <a:latin typeface="Rockwell" charset="0"/>
                      <a:ea typeface="Rockwell" charset="0"/>
                      <a:cs typeface="Rockwell" charset="0"/>
                    </a:rPr>
                    <a:t>Sales Revenue</a:t>
                  </a:r>
                  <a:endParaRPr lang="en-US" dirty="0">
                    <a:latin typeface="Rockwell" charset="0"/>
                    <a:ea typeface="Rockwell" charset="0"/>
                    <a:cs typeface="Rockwell" charset="0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5197476" y="2096334"/>
                  <a:ext cx="1590500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5400" b="1" dirty="0">
                      <a:solidFill>
                        <a:srgbClr val="0FD1D8"/>
                      </a:solidFill>
                      <a:latin typeface="Rockwell" charset="0"/>
                      <a:ea typeface="Rockwell" charset="0"/>
                      <a:cs typeface="Rockwell" charset="0"/>
                    </a:rPr>
                    <a:t>1</a:t>
                  </a:r>
                  <a:r>
                    <a:rPr lang="en-US" sz="5400" b="1" dirty="0" smtClean="0">
                      <a:solidFill>
                        <a:srgbClr val="0FD1D8"/>
                      </a:solidFill>
                      <a:latin typeface="Rockwell" charset="0"/>
                      <a:ea typeface="Rockwell" charset="0"/>
                      <a:cs typeface="Rockwell" charset="0"/>
                    </a:rPr>
                    <a:t> Cr</a:t>
                  </a:r>
                  <a:endParaRPr lang="en-US" sz="5400" b="1" dirty="0">
                    <a:solidFill>
                      <a:srgbClr val="0FD1D8"/>
                    </a:solidFill>
                    <a:latin typeface="Rockwell" charset="0"/>
                    <a:ea typeface="Rockwell" charset="0"/>
                    <a:cs typeface="Rockwell" charset="0"/>
                  </a:endParaRPr>
                </a:p>
              </p:txBody>
            </p:sp>
          </p:grpSp>
        </p:grpSp>
        <p:sp>
          <p:nvSpPr>
            <p:cNvPr id="19" name="TextBox 18"/>
            <p:cNvSpPr txBox="1"/>
            <p:nvPr/>
          </p:nvSpPr>
          <p:spPr>
            <a:xfrm>
              <a:off x="9448728" y="1973214"/>
              <a:ext cx="179247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rgbClr val="0FD1D8"/>
                  </a:solidFill>
                  <a:latin typeface="Rockwell" charset="0"/>
                  <a:ea typeface="Rockwell" charset="0"/>
                  <a:cs typeface="Rockwell" charset="0"/>
                </a:rPr>
                <a:t>300+</a:t>
              </a:r>
              <a:endParaRPr lang="en-US" sz="5400" b="1" dirty="0">
                <a:solidFill>
                  <a:srgbClr val="0FD1D8"/>
                </a:solidFill>
                <a:latin typeface="Rockwell" charset="0"/>
                <a:ea typeface="Rockwell" charset="0"/>
                <a:cs typeface="Rockwel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405447" y="3204134"/>
              <a:ext cx="22172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Rockwell" charset="0"/>
                  <a:ea typeface="Rockwell" charset="0"/>
                  <a:cs typeface="Rockwell" charset="0"/>
                </a:rPr>
                <a:t>Jobs</a:t>
              </a:r>
            </a:p>
            <a:p>
              <a:pPr algn="ctr"/>
              <a:r>
                <a:rPr lang="en-US" dirty="0" smtClean="0">
                  <a:latin typeface="Rockwell" charset="0"/>
                  <a:ea typeface="Rockwell" charset="0"/>
                  <a:cs typeface="Rockwell" charset="0"/>
                </a:rPr>
                <a:t>Completed</a:t>
              </a:r>
              <a:endParaRPr lang="en-US" dirty="0">
                <a:latin typeface="Rockwell" charset="0"/>
                <a:ea typeface="Rockwell" charset="0"/>
                <a:cs typeface="Rockwell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036012" y="3512314"/>
            <a:ext cx="520812" cy="62425"/>
          </a:xfrm>
          <a:prstGeom prst="rect">
            <a:avLst/>
          </a:prstGeom>
          <a:solidFill>
            <a:srgbClr val="4BC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426154" y="3510177"/>
            <a:ext cx="520812" cy="62425"/>
          </a:xfrm>
          <a:prstGeom prst="rect">
            <a:avLst/>
          </a:prstGeom>
          <a:solidFill>
            <a:srgbClr val="4BC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439254" y="3510176"/>
            <a:ext cx="520812" cy="62425"/>
          </a:xfrm>
          <a:prstGeom prst="rect">
            <a:avLst/>
          </a:prstGeom>
          <a:solidFill>
            <a:srgbClr val="4BC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705628" y="3510175"/>
            <a:ext cx="520812" cy="62425"/>
          </a:xfrm>
          <a:prstGeom prst="rect">
            <a:avLst/>
          </a:prstGeom>
          <a:solidFill>
            <a:srgbClr val="4BC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237958" y="3510174"/>
            <a:ext cx="520812" cy="62425"/>
          </a:xfrm>
          <a:prstGeom prst="rect">
            <a:avLst/>
          </a:prstGeom>
          <a:solidFill>
            <a:srgbClr val="4BC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36" y="131052"/>
            <a:ext cx="3408444" cy="86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0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11" grpId="0" animBg="1"/>
      <p:bldP spid="25" grpId="0" animBg="1"/>
      <p:bldP spid="26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41870" y="209759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4DC7CB"/>
                </a:solidFill>
                <a:latin typeface="Rockwell" charset="0"/>
                <a:ea typeface="Rockwell" charset="0"/>
                <a:cs typeface="Rockwell" charset="0"/>
              </a:rPr>
              <a:t>About Us</a:t>
            </a:r>
            <a:endParaRPr lang="en-US" sz="3600" dirty="0">
              <a:solidFill>
                <a:srgbClr val="4DC7CB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9340" y="4072252"/>
            <a:ext cx="5705060" cy="2485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rgbClr val="4DC7CB"/>
                </a:solidFill>
                <a:latin typeface="Rockwell" charset="0"/>
                <a:ea typeface="Rockwell" charset="0"/>
                <a:cs typeface="Rockwell" charset="0"/>
              </a:rPr>
              <a:t>Vision</a:t>
            </a:r>
            <a:endParaRPr lang="en-US" sz="2000" b="1" dirty="0">
              <a:latin typeface="Rockwell" charset="0"/>
              <a:ea typeface="Rockwell" charset="0"/>
              <a:cs typeface="Rockwell" charset="0"/>
            </a:endParaRPr>
          </a:p>
          <a:p>
            <a:pPr marL="342900" indent="-342900">
              <a:lnSpc>
                <a:spcPct val="114000"/>
              </a:lnSpc>
              <a:buFont typeface="Arial" charset="0"/>
              <a:buChar char="•"/>
            </a:pPr>
            <a:r>
              <a:rPr lang="en-US" dirty="0" smtClean="0">
                <a:latin typeface="Rockwell" charset="0"/>
                <a:ea typeface="Rockwell" charset="0"/>
                <a:cs typeface="Rockwell" charset="0"/>
              </a:rPr>
              <a:t>Establish Presence </a:t>
            </a:r>
            <a:r>
              <a:rPr lang="en-US" b="1" dirty="0" smtClean="0">
                <a:latin typeface="Rockwell" charset="0"/>
                <a:ea typeface="Rockwell" charset="0"/>
                <a:cs typeface="Rockwell" charset="0"/>
              </a:rPr>
              <a:t>across all major cities </a:t>
            </a:r>
            <a:r>
              <a:rPr lang="en-US" dirty="0" smtClean="0">
                <a:latin typeface="Rockwell" charset="0"/>
                <a:ea typeface="Rockwell" charset="0"/>
                <a:cs typeface="Rockwell" charset="0"/>
              </a:rPr>
              <a:t>in India</a:t>
            </a:r>
          </a:p>
          <a:p>
            <a:pPr marL="342900" indent="-342900">
              <a:lnSpc>
                <a:spcPct val="114000"/>
              </a:lnSpc>
              <a:buFont typeface="Arial" charset="0"/>
              <a:buChar char="•"/>
            </a:pPr>
            <a:r>
              <a:rPr lang="en-US" dirty="0" smtClean="0">
                <a:latin typeface="Rockwell" charset="0"/>
                <a:ea typeface="Rockwell" charset="0"/>
                <a:cs typeface="Rockwell" charset="0"/>
              </a:rPr>
              <a:t>Go public</a:t>
            </a:r>
            <a:r>
              <a:rPr lang="en-US" b="1" dirty="0">
                <a:latin typeface="Rockwell" charset="0"/>
                <a:ea typeface="Rockwell" charset="0"/>
                <a:cs typeface="Rockwell" charset="0"/>
              </a:rPr>
              <a:t> </a:t>
            </a:r>
            <a:r>
              <a:rPr lang="mr-IN" b="1" dirty="0" smtClean="0">
                <a:latin typeface="Rockwell" charset="0"/>
                <a:ea typeface="Rockwell" charset="0"/>
                <a:cs typeface="Rockwell" charset="0"/>
              </a:rPr>
              <a:t>–</a:t>
            </a:r>
            <a:r>
              <a:rPr lang="en-US" b="1" dirty="0" smtClean="0">
                <a:latin typeface="Rockwell" charset="0"/>
                <a:ea typeface="Rockwell" charset="0"/>
                <a:cs typeface="Rockwell" charset="0"/>
              </a:rPr>
              <a:t> Initial Public Offering </a:t>
            </a:r>
            <a:r>
              <a:rPr lang="en-US" dirty="0" smtClean="0">
                <a:latin typeface="Rockwell" charset="0"/>
                <a:ea typeface="Rockwell" charset="0"/>
                <a:cs typeface="Rockwell" charset="0"/>
              </a:rPr>
              <a:t>by 2020</a:t>
            </a:r>
          </a:p>
          <a:p>
            <a:pPr marL="342900" indent="-342900">
              <a:lnSpc>
                <a:spcPct val="114000"/>
              </a:lnSpc>
              <a:buFont typeface="Arial" charset="0"/>
              <a:buChar char="•"/>
            </a:pPr>
            <a:r>
              <a:rPr lang="en-US" b="1" dirty="0" smtClean="0">
                <a:latin typeface="Rockwell" charset="0"/>
                <a:ea typeface="Rockwell" charset="0"/>
                <a:cs typeface="Rockwell" charset="0"/>
              </a:rPr>
              <a:t>Skilling the nation’s unemployed </a:t>
            </a:r>
            <a:r>
              <a:rPr lang="en-US" dirty="0" smtClean="0">
                <a:latin typeface="Rockwell" charset="0"/>
                <a:ea typeface="Rockwell" charset="0"/>
                <a:cs typeface="Rockwell" charset="0"/>
              </a:rPr>
              <a:t>through</a:t>
            </a:r>
            <a:r>
              <a:rPr lang="en-US" dirty="0">
                <a:latin typeface="Rockwell" charset="0"/>
                <a:ea typeface="Rockwell" charset="0"/>
                <a:cs typeface="Rockwell" charset="0"/>
              </a:rPr>
              <a:t> </a:t>
            </a:r>
            <a:r>
              <a:rPr lang="en-US" dirty="0" smtClean="0">
                <a:latin typeface="Rockwell" charset="0"/>
                <a:ea typeface="Rockwell" charset="0"/>
                <a:cs typeface="Rockwell" charset="0"/>
              </a:rPr>
              <a:t>facility management training centers</a:t>
            </a:r>
          </a:p>
          <a:p>
            <a:pPr marL="342900" indent="-342900">
              <a:lnSpc>
                <a:spcPct val="114000"/>
              </a:lnSpc>
              <a:buFont typeface="Arial" charset="0"/>
              <a:buChar char="•"/>
            </a:pPr>
            <a:r>
              <a:rPr lang="en-US" b="1" dirty="0" smtClean="0">
                <a:latin typeface="Rockwell" charset="0"/>
                <a:ea typeface="Rockwell" charset="0"/>
                <a:cs typeface="Rockwell" charset="0"/>
              </a:rPr>
              <a:t>Engage Innovative service delivery </a:t>
            </a:r>
            <a:r>
              <a:rPr lang="en-US" dirty="0" smtClean="0">
                <a:latin typeface="Rockwell" charset="0"/>
                <a:ea typeface="Rockwell" charset="0"/>
                <a:cs typeface="Rockwell" charset="0"/>
              </a:rPr>
              <a:t>platforms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89340" y="1138436"/>
            <a:ext cx="5705060" cy="2933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rgbClr val="4DC7CB"/>
                </a:solidFill>
                <a:latin typeface="Rockwell" charset="0"/>
                <a:ea typeface="Rockwell" charset="0"/>
                <a:cs typeface="Rockwell" charset="0"/>
              </a:rPr>
              <a:t>Mission</a:t>
            </a:r>
            <a:endParaRPr lang="en-US" sz="2000" b="1" dirty="0">
              <a:latin typeface="Rockwell" charset="0"/>
              <a:ea typeface="Rockwell" charset="0"/>
              <a:cs typeface="Rockwell" charset="0"/>
            </a:endParaRPr>
          </a:p>
          <a:p>
            <a:pPr marL="342900" indent="-342900">
              <a:lnSpc>
                <a:spcPct val="114000"/>
              </a:lnSpc>
              <a:buFont typeface="Arial" charset="0"/>
              <a:buChar char="•"/>
            </a:pPr>
            <a:r>
              <a:rPr lang="en-US" b="1" dirty="0" smtClean="0">
                <a:latin typeface="Rockwell" charset="0"/>
                <a:ea typeface="Rockwell" charset="0"/>
                <a:cs typeface="Rockwell" charset="0"/>
              </a:rPr>
              <a:t>To make people’s lives easier</a:t>
            </a:r>
            <a:r>
              <a:rPr lang="en-US" dirty="0" smtClean="0">
                <a:latin typeface="Rockwell" charset="0"/>
                <a:ea typeface="Rockwell" charset="0"/>
                <a:cs typeface="Rockwell" charset="0"/>
              </a:rPr>
              <a:t> by creating cleaner living and working spaces and by </a:t>
            </a:r>
            <a:r>
              <a:rPr lang="en-US" b="1" dirty="0" smtClean="0">
                <a:latin typeface="Rockwell" charset="0"/>
                <a:ea typeface="Rockwell" charset="0"/>
                <a:cs typeface="Rockwell" charset="0"/>
              </a:rPr>
              <a:t>revolutionizing how these services are delivered</a:t>
            </a:r>
            <a:r>
              <a:rPr lang="en-US" dirty="0" smtClean="0">
                <a:latin typeface="Rockwell" charset="0"/>
                <a:ea typeface="Rockwell" charset="0"/>
                <a:cs typeface="Rockwell" charset="0"/>
              </a:rPr>
              <a:t> to them.</a:t>
            </a:r>
            <a:endParaRPr lang="en-US" dirty="0">
              <a:latin typeface="Rockwell" charset="0"/>
              <a:ea typeface="Rockwell" charset="0"/>
              <a:cs typeface="Rockwell" charset="0"/>
            </a:endParaRPr>
          </a:p>
          <a:p>
            <a:pPr marL="342900" indent="-342900">
              <a:lnSpc>
                <a:spcPct val="114000"/>
              </a:lnSpc>
              <a:buFont typeface="Arial" charset="0"/>
              <a:buChar char="•"/>
            </a:pPr>
            <a:r>
              <a:rPr lang="en-US" b="1" dirty="0" smtClean="0">
                <a:latin typeface="Rockwell" charset="0"/>
                <a:ea typeface="Rockwell" charset="0"/>
                <a:cs typeface="Rockwell" charset="0"/>
              </a:rPr>
              <a:t>Win-win situation </a:t>
            </a:r>
            <a:r>
              <a:rPr lang="mr-IN" dirty="0" smtClean="0">
                <a:latin typeface="Rockwell" charset="0"/>
                <a:ea typeface="Rockwell" charset="0"/>
                <a:cs typeface="Rockwell" charset="0"/>
              </a:rPr>
              <a:t>–</a:t>
            </a:r>
            <a:r>
              <a:rPr lang="en-US" dirty="0" smtClean="0">
                <a:latin typeface="Rockwell" charset="0"/>
                <a:ea typeface="Rockwell" charset="0"/>
                <a:cs typeface="Rockwell" charset="0"/>
              </a:rPr>
              <a:t> deliver services to households and corporates and promote welfare by training and employing the unemployed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534300" y="1222502"/>
            <a:ext cx="5053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DC7CB"/>
                </a:solidFill>
                <a:latin typeface="Rockwell" charset="0"/>
                <a:ea typeface="Rockwell" charset="0"/>
                <a:cs typeface="Rockwell" charset="0"/>
              </a:rPr>
              <a:t>Growth </a:t>
            </a:r>
            <a:r>
              <a:rPr lang="mr-IN" sz="2400" b="1" dirty="0" smtClean="0">
                <a:solidFill>
                  <a:srgbClr val="4DC7CB"/>
                </a:solidFill>
                <a:latin typeface="Rockwell" charset="0"/>
                <a:ea typeface="Rockwell" charset="0"/>
                <a:cs typeface="Rockwell" charset="0"/>
              </a:rPr>
              <a:t>–</a:t>
            </a:r>
            <a:r>
              <a:rPr lang="en-US" sz="2400" b="1" dirty="0" smtClean="0">
                <a:solidFill>
                  <a:srgbClr val="4DC7CB"/>
                </a:solidFill>
                <a:latin typeface="Rockwell" charset="0"/>
                <a:ea typeface="Rockwell" charset="0"/>
                <a:cs typeface="Rockwell" charset="0"/>
              </a:rPr>
              <a:t> Present and Future</a:t>
            </a:r>
            <a:endParaRPr lang="en-US" sz="2000" b="1" dirty="0" smtClean="0">
              <a:latin typeface="Rockwell" charset="0"/>
              <a:ea typeface="Rockwell" charset="0"/>
              <a:cs typeface="Rockwell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326156" y="1902979"/>
            <a:ext cx="5469364" cy="4470928"/>
            <a:chOff x="6326170" y="1888761"/>
            <a:chExt cx="5469364" cy="4791309"/>
          </a:xfrm>
        </p:grpSpPr>
        <p:grpSp>
          <p:nvGrpSpPr>
            <p:cNvPr id="37" name="Group 36"/>
            <p:cNvGrpSpPr/>
            <p:nvPr/>
          </p:nvGrpSpPr>
          <p:grpSpPr>
            <a:xfrm>
              <a:off x="6326170" y="1888761"/>
              <a:ext cx="5469364" cy="4063549"/>
              <a:chOff x="6326170" y="2057747"/>
              <a:chExt cx="5469364" cy="3657757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6326179" y="2057747"/>
                <a:ext cx="5469355" cy="582903"/>
              </a:xfrm>
              <a:prstGeom prst="roundRect">
                <a:avLst/>
              </a:prstGeom>
              <a:solidFill>
                <a:srgbClr val="4DC7C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Rockwell" charset="0"/>
                    <a:ea typeface="Rockwell" charset="0"/>
                    <a:cs typeface="Rockwell" charset="0"/>
                  </a:rPr>
                  <a:t>200+ Member Organization (Over 1 Years)</a:t>
                </a:r>
                <a:endParaRPr lang="en-US" sz="1600" dirty="0">
                  <a:latin typeface="Rockwell" charset="0"/>
                  <a:ea typeface="Rockwell" charset="0"/>
                  <a:cs typeface="Rockwell" charset="0"/>
                </a:endParaRP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6326175" y="2715659"/>
                <a:ext cx="5469355" cy="506106"/>
              </a:xfrm>
              <a:prstGeom prst="roundRect">
                <a:avLst/>
              </a:prstGeom>
              <a:solidFill>
                <a:srgbClr val="46B9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Rockwell" charset="0"/>
                    <a:ea typeface="Rockwell" charset="0"/>
                    <a:cs typeface="Rockwell" charset="0"/>
                  </a:rPr>
                  <a:t>Developed expertise in Professional Cleaning Services</a:t>
                </a:r>
                <a:endParaRPr lang="en-US" sz="1600" dirty="0">
                  <a:latin typeface="Rockwell" charset="0"/>
                  <a:ea typeface="Rockwell" charset="0"/>
                  <a:cs typeface="Rockwell" charset="0"/>
                </a:endParaRPr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6326174" y="3296774"/>
                <a:ext cx="5469355" cy="513130"/>
              </a:xfrm>
              <a:prstGeom prst="roundRect">
                <a:avLst/>
              </a:prstGeom>
              <a:solidFill>
                <a:srgbClr val="3CA5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Rockwell" charset="0"/>
                    <a:ea typeface="Rockwell" charset="0"/>
                    <a:cs typeface="Rockwell" charset="0"/>
                  </a:rPr>
                  <a:t>2x Revenue and Gross Profit Growth (YoY)</a:t>
                </a:r>
                <a:endParaRPr lang="en-US" sz="1600" dirty="0">
                  <a:latin typeface="Rockwell" charset="0"/>
                  <a:ea typeface="Rockwell" charset="0"/>
                  <a:cs typeface="Rockwell" charset="0"/>
                </a:endParaRPr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6326173" y="3886915"/>
                <a:ext cx="5469355" cy="514169"/>
              </a:xfrm>
              <a:prstGeom prst="roundRect">
                <a:avLst/>
              </a:prstGeom>
              <a:solidFill>
                <a:srgbClr val="3396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Rockwell" charset="0"/>
                    <a:ea typeface="Rockwell" charset="0"/>
                    <a:cs typeface="Rockwell" charset="0"/>
                  </a:rPr>
                  <a:t>Planned transition to a Franchise Model</a:t>
                </a:r>
                <a:endParaRPr lang="en-US" sz="1600" dirty="0">
                  <a:latin typeface="Rockwell" charset="0"/>
                  <a:ea typeface="Rockwell" charset="0"/>
                  <a:cs typeface="Rockwell" charset="0"/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6326172" y="4480067"/>
                <a:ext cx="5469355" cy="576102"/>
              </a:xfrm>
              <a:prstGeom prst="roundRect">
                <a:avLst/>
              </a:prstGeom>
              <a:solidFill>
                <a:srgbClr val="2D8A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Rockwell" charset="0"/>
                    <a:ea typeface="Rockwell" charset="0"/>
                    <a:cs typeface="Rockwell" charset="0"/>
                  </a:rPr>
                  <a:t>Aiming for 700+ employees over the next year </a:t>
                </a:r>
                <a:endParaRPr lang="en-US" sz="1600" dirty="0">
                  <a:latin typeface="Rockwell" charset="0"/>
                  <a:ea typeface="Rockwell" charset="0"/>
                  <a:cs typeface="Rockwell" charset="0"/>
                </a:endParaRP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6326170" y="5139402"/>
                <a:ext cx="5469355" cy="576102"/>
              </a:xfrm>
              <a:prstGeom prst="roundRect">
                <a:avLst/>
              </a:prstGeom>
              <a:solidFill>
                <a:srgbClr val="277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Rockwell" charset="0"/>
                    <a:ea typeface="Rockwell" charset="0"/>
                    <a:cs typeface="Rockwell" charset="0"/>
                  </a:rPr>
                  <a:t>Expand to 5 new cities over the next year </a:t>
                </a:r>
                <a:endParaRPr lang="en-US" sz="1600" dirty="0">
                  <a:latin typeface="Rockwell" charset="0"/>
                  <a:ea typeface="Rockwell" charset="0"/>
                  <a:cs typeface="Rockwell" charset="0"/>
                </a:endParaRPr>
              </a:p>
            </p:txBody>
          </p:sp>
        </p:grpSp>
        <p:sp>
          <p:nvSpPr>
            <p:cNvPr id="47" name="Rounded Rectangle 46"/>
            <p:cNvSpPr/>
            <p:nvPr/>
          </p:nvSpPr>
          <p:spPr>
            <a:xfrm>
              <a:off x="6326170" y="6040055"/>
              <a:ext cx="5469355" cy="640015"/>
            </a:xfrm>
            <a:prstGeom prst="roundRect">
              <a:avLst/>
            </a:prstGeom>
            <a:solidFill>
              <a:srgbClr val="1E63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Rockwell" charset="0"/>
                  <a:ea typeface="Rockwell" charset="0"/>
                  <a:cs typeface="Rockwell" charset="0"/>
                </a:rPr>
                <a:t>Leverage govt. schemes such as </a:t>
              </a:r>
              <a:r>
                <a:rPr lang="en-US" sz="1600" dirty="0" err="1" smtClean="0">
                  <a:latin typeface="Rockwell" charset="0"/>
                  <a:ea typeface="Rockwell" charset="0"/>
                  <a:cs typeface="Rockwell" charset="0"/>
                </a:rPr>
                <a:t>Swachh</a:t>
              </a:r>
              <a:r>
                <a:rPr lang="en-US" sz="1600" dirty="0" smtClean="0">
                  <a:latin typeface="Rockwell" charset="0"/>
                  <a:ea typeface="Rockwell" charset="0"/>
                  <a:cs typeface="Rockwell" charset="0"/>
                </a:rPr>
                <a:t> Bharat</a:t>
              </a:r>
              <a:endParaRPr lang="en-US" sz="1600" dirty="0">
                <a:latin typeface="Rockwell" charset="0"/>
                <a:ea typeface="Rockwell" charset="0"/>
                <a:cs typeface="Rockwell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36" y="131052"/>
            <a:ext cx="3408444" cy="86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5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341" y="209759"/>
            <a:ext cx="2932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4CC8CB"/>
                </a:solidFill>
                <a:latin typeface="Rockwell" charset="0"/>
                <a:ea typeface="Rockwell" charset="0"/>
                <a:cs typeface="Rockwell" charset="0"/>
              </a:rPr>
              <a:t>Our Services</a:t>
            </a:r>
            <a:endParaRPr lang="en-US" sz="3600" dirty="0">
              <a:solidFill>
                <a:srgbClr val="4CC8CB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815880" y="1993597"/>
            <a:ext cx="2227067" cy="2226519"/>
          </a:xfrm>
          <a:prstGeom prst="ellipse">
            <a:avLst/>
          </a:prstGeom>
          <a:solidFill>
            <a:schemeClr val="bg1"/>
          </a:solidFill>
          <a:ln w="76200">
            <a:solidFill>
              <a:srgbClr val="4CC8CB">
                <a:alpha val="3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92" y="2721861"/>
            <a:ext cx="789241" cy="7892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940" y="3883703"/>
            <a:ext cx="825646" cy="8256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310" y="714087"/>
            <a:ext cx="832044" cy="83204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316081" y="1630475"/>
            <a:ext cx="1305936" cy="755905"/>
            <a:chOff x="5952585" y="3286901"/>
            <a:chExt cx="2106346" cy="1219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2585" y="3362762"/>
              <a:ext cx="1112717" cy="111271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9731" y="3286901"/>
              <a:ext cx="1219200" cy="1219200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72" y="4850983"/>
            <a:ext cx="832044" cy="83204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779" y="4296526"/>
            <a:ext cx="695082" cy="6950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322" y="3163938"/>
            <a:ext cx="789240" cy="7892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951" y="2022678"/>
            <a:ext cx="799024" cy="79902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785414" y="792667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Rockwell" charset="0"/>
                <a:ea typeface="Rockwell" charset="0"/>
                <a:cs typeface="Rockwell" charset="0"/>
              </a:rPr>
              <a:t>Sofa</a:t>
            </a:r>
            <a:r>
              <a:rPr lang="en-US" dirty="0" smtClean="0">
                <a:latin typeface="Rockwell" charset="0"/>
                <a:ea typeface="Rockwell" charset="0"/>
                <a:cs typeface="Rockwell" charset="0"/>
              </a:rPr>
              <a:t> </a:t>
            </a:r>
          </a:p>
          <a:p>
            <a:r>
              <a:rPr lang="en-US" dirty="0" smtClean="0">
                <a:latin typeface="Rockwell" charset="0"/>
                <a:ea typeface="Rockwell" charset="0"/>
                <a:cs typeface="Rockwell" charset="0"/>
              </a:rPr>
              <a:t>Cleaning</a:t>
            </a:r>
            <a:endParaRPr lang="en-US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00437" y="4991608"/>
            <a:ext cx="1579436" cy="5507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Rockwell" charset="0"/>
                <a:ea typeface="Rockwell" charset="0"/>
                <a:cs typeface="Rockwell" charset="0"/>
              </a:rPr>
              <a:t>Home</a:t>
            </a:r>
          </a:p>
          <a:p>
            <a:r>
              <a:rPr lang="en-US" dirty="0" smtClean="0">
                <a:latin typeface="Rockwell" charset="0"/>
                <a:ea typeface="Rockwell" charset="0"/>
                <a:cs typeface="Rockwell" charset="0"/>
              </a:rPr>
              <a:t>Deep Cleaning</a:t>
            </a:r>
            <a:endParaRPr lang="en-US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23501" y="3988985"/>
            <a:ext cx="1530258" cy="5507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Rockwell" charset="0"/>
                <a:ea typeface="Rockwell" charset="0"/>
                <a:cs typeface="Rockwell" charset="0"/>
              </a:rPr>
              <a:t>Kitchen </a:t>
            </a:r>
          </a:p>
          <a:p>
            <a:r>
              <a:rPr lang="en-US" dirty="0" smtClean="0">
                <a:latin typeface="Rockwell" charset="0"/>
                <a:ea typeface="Rockwell" charset="0"/>
                <a:cs typeface="Rockwell" charset="0"/>
              </a:rPr>
              <a:t>Deep</a:t>
            </a:r>
            <a:r>
              <a:rPr lang="en-US" dirty="0">
                <a:latin typeface="Rockwell" charset="0"/>
                <a:ea typeface="Rockwell" charset="0"/>
                <a:cs typeface="Rockwell" charset="0"/>
              </a:rPr>
              <a:t> </a:t>
            </a:r>
            <a:r>
              <a:rPr lang="en-US" dirty="0" smtClean="0">
                <a:latin typeface="Rockwell" charset="0"/>
                <a:ea typeface="Rockwell" charset="0"/>
                <a:cs typeface="Rockwell" charset="0"/>
              </a:rPr>
              <a:t>Cleaning</a:t>
            </a:r>
            <a:endParaRPr lang="en-US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481712" y="2816016"/>
            <a:ext cx="1530258" cy="5507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Rockwell" charset="0"/>
                <a:ea typeface="Rockwell" charset="0"/>
                <a:cs typeface="Rockwell" charset="0"/>
              </a:rPr>
              <a:t>Carpet </a:t>
            </a:r>
          </a:p>
          <a:p>
            <a:r>
              <a:rPr lang="en-US" dirty="0" smtClean="0">
                <a:latin typeface="Rockwell" charset="0"/>
                <a:ea typeface="Rockwell" charset="0"/>
                <a:cs typeface="Rockwell" charset="0"/>
              </a:rPr>
              <a:t>Deep</a:t>
            </a:r>
            <a:r>
              <a:rPr lang="en-US" dirty="0">
                <a:latin typeface="Rockwell" charset="0"/>
                <a:ea typeface="Rockwell" charset="0"/>
                <a:cs typeface="Rockwell" charset="0"/>
              </a:rPr>
              <a:t> </a:t>
            </a:r>
            <a:r>
              <a:rPr lang="en-US" dirty="0" smtClean="0">
                <a:latin typeface="Rockwell" charset="0"/>
                <a:ea typeface="Rockwell" charset="0"/>
                <a:cs typeface="Rockwell" charset="0"/>
              </a:rPr>
              <a:t>Cleaning</a:t>
            </a:r>
            <a:endParaRPr lang="en-US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581513" y="1711139"/>
            <a:ext cx="1918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Rockwell" charset="0"/>
                <a:ea typeface="Rockwell" charset="0"/>
                <a:cs typeface="Rockwell" charset="0"/>
              </a:rPr>
              <a:t>Bathroom </a:t>
            </a:r>
          </a:p>
          <a:p>
            <a:r>
              <a:rPr lang="en-US" dirty="0" smtClean="0">
                <a:latin typeface="Rockwell" charset="0"/>
                <a:ea typeface="Rockwell" charset="0"/>
                <a:cs typeface="Rockwell" charset="0"/>
              </a:rPr>
              <a:t>Deep Cleaning</a:t>
            </a:r>
            <a:endParaRPr lang="en-US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83378" y="4385579"/>
            <a:ext cx="1530258" cy="5507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latin typeface="Rockwell" charset="0"/>
                <a:ea typeface="Rockwell" charset="0"/>
                <a:cs typeface="Rockwell" charset="0"/>
              </a:rPr>
              <a:t>Pantry</a:t>
            </a:r>
            <a:endParaRPr lang="en-US" dirty="0" smtClean="0">
              <a:latin typeface="Rockwell" charset="0"/>
              <a:ea typeface="Rockwell" charset="0"/>
              <a:cs typeface="Rockwell" charset="0"/>
            </a:endParaRPr>
          </a:p>
          <a:p>
            <a:pPr algn="r"/>
            <a:r>
              <a:rPr lang="en-US" dirty="0" smtClean="0">
                <a:latin typeface="Rockwell" charset="0"/>
                <a:ea typeface="Rockwell" charset="0"/>
                <a:cs typeface="Rockwell" charset="0"/>
              </a:rPr>
              <a:t>Deep Cleaning</a:t>
            </a:r>
            <a:endParaRPr lang="en-US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65047" y="3309374"/>
            <a:ext cx="1617467" cy="5507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latin typeface="Rockwell" charset="0"/>
                <a:ea typeface="Rockwell" charset="0"/>
                <a:cs typeface="Rockwell" charset="0"/>
              </a:rPr>
              <a:t>House Keeping</a:t>
            </a:r>
            <a:endParaRPr lang="en-US" dirty="0" smtClean="0">
              <a:latin typeface="Rockwell" charset="0"/>
              <a:ea typeface="Rockwell" charset="0"/>
              <a:cs typeface="Rockwell" charset="0"/>
            </a:endParaRPr>
          </a:p>
          <a:p>
            <a:pPr algn="r"/>
            <a:r>
              <a:rPr lang="en-US" dirty="0" smtClean="0">
                <a:latin typeface="Rockwell" charset="0"/>
                <a:ea typeface="Rockwell" charset="0"/>
                <a:cs typeface="Rockwell" charset="0"/>
              </a:rPr>
              <a:t>Service</a:t>
            </a:r>
            <a:endParaRPr lang="en-US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77245" y="2204403"/>
            <a:ext cx="957115" cy="5507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latin typeface="Rockwell" charset="0"/>
                <a:ea typeface="Rockwell" charset="0"/>
                <a:cs typeface="Rockwell" charset="0"/>
              </a:rPr>
              <a:t>Security</a:t>
            </a:r>
            <a:endParaRPr lang="en-US" dirty="0" smtClean="0">
              <a:latin typeface="Rockwell" charset="0"/>
              <a:ea typeface="Rockwell" charset="0"/>
              <a:cs typeface="Rockwell" charset="0"/>
            </a:endParaRPr>
          </a:p>
          <a:p>
            <a:pPr algn="r"/>
            <a:r>
              <a:rPr lang="en-US" dirty="0" smtClean="0">
                <a:latin typeface="Rockwell" charset="0"/>
                <a:ea typeface="Rockwell" charset="0"/>
                <a:cs typeface="Rockwell" charset="0"/>
              </a:rPr>
              <a:t>Service</a:t>
            </a:r>
            <a:endParaRPr lang="en-US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952576"/>
            <a:ext cx="12192000" cy="905424"/>
          </a:xfrm>
          <a:prstGeom prst="rect">
            <a:avLst/>
          </a:prstGeom>
          <a:solidFill>
            <a:srgbClr val="4BC9CB"/>
          </a:solidFill>
          <a:ln>
            <a:noFill/>
          </a:ln>
          <a:effectLst>
            <a:outerShdw blurRad="317500" dist="76200" dir="16200000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Services will also be provided at out-of-service timings (early mornings, late nights) at surge prices.</a:t>
            </a:r>
            <a:endParaRPr lang="en-US" b="1" dirty="0">
              <a:solidFill>
                <a:schemeClr val="bg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02" y="1042121"/>
            <a:ext cx="686066" cy="68606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326873" y="1095888"/>
            <a:ext cx="1399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Rockwell" charset="0"/>
                <a:ea typeface="Rockwell" charset="0"/>
                <a:cs typeface="Rockwell" charset="0"/>
              </a:rPr>
              <a:t>Corporate </a:t>
            </a:r>
          </a:p>
          <a:p>
            <a:pPr algn="ctr"/>
            <a:r>
              <a:rPr lang="en-US" b="1" dirty="0" smtClean="0">
                <a:latin typeface="Rockwell" charset="0"/>
                <a:ea typeface="Rockwell" charset="0"/>
                <a:cs typeface="Rockwell" charset="0"/>
              </a:rPr>
              <a:t>Offices</a:t>
            </a:r>
            <a:endParaRPr lang="en-US" dirty="0" smtClean="0">
              <a:latin typeface="Rockwell" charset="0"/>
              <a:ea typeface="Rockwell" charset="0"/>
              <a:cs typeface="Rockwell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36" y="131052"/>
            <a:ext cx="3408444" cy="8657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67" y="2386380"/>
            <a:ext cx="1476673" cy="148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3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 animBg="1"/>
      <p:bldP spid="28" grpId="0"/>
      <p:bldP spid="40" grpId="0"/>
      <p:bldP spid="46" grpId="0"/>
      <p:bldP spid="47" grpId="0"/>
      <p:bldP spid="48" grpId="0"/>
      <p:bldP spid="49" grpId="0"/>
      <p:bldP spid="50" grpId="0"/>
      <p:bldP spid="51" grpId="0"/>
      <p:bldP spid="2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341" y="209759"/>
            <a:ext cx="7868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4DC7CB"/>
                </a:solidFill>
                <a:latin typeface="Rockwell" charset="0"/>
                <a:ea typeface="Rockwell" charset="0"/>
                <a:cs typeface="Rockwell" charset="0"/>
              </a:rPr>
              <a:t>Samarpan Facility Management in Action</a:t>
            </a:r>
            <a:endParaRPr lang="en-US" sz="3200" dirty="0">
              <a:solidFill>
                <a:srgbClr val="4DC7CB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90029" y="5588328"/>
            <a:ext cx="5078820" cy="924092"/>
          </a:xfrm>
          <a:prstGeom prst="roundRect">
            <a:avLst>
              <a:gd name="adj" fmla="val 0"/>
            </a:avLst>
          </a:prstGeom>
          <a:solidFill>
            <a:srgbClr val="46B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Rockwell" charset="0"/>
                <a:ea typeface="Rockwell" charset="0"/>
                <a:cs typeface="Rockwell" charset="0"/>
              </a:rPr>
              <a:t>House-Keeping</a:t>
            </a:r>
            <a:endParaRPr lang="en-US" sz="2400" b="1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57899" y="5583167"/>
            <a:ext cx="5410199" cy="924092"/>
          </a:xfrm>
          <a:prstGeom prst="roundRect">
            <a:avLst>
              <a:gd name="adj" fmla="val 0"/>
            </a:avLst>
          </a:prstGeom>
          <a:solidFill>
            <a:srgbClr val="46B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Rockwell" charset="0"/>
                <a:ea typeface="Rockwell" charset="0"/>
                <a:cs typeface="Rockwell" charset="0"/>
              </a:rPr>
              <a:t>Deep Cleaning</a:t>
            </a:r>
            <a:endParaRPr lang="en-US" sz="2400" b="1" dirty="0">
              <a:latin typeface="Rockwell" charset="0"/>
              <a:ea typeface="Rockwell" charset="0"/>
              <a:cs typeface="Rockwel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36" y="131052"/>
            <a:ext cx="3408444" cy="8657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3855"/>
            <a:ext cx="1556902" cy="2753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02" y="2773855"/>
            <a:ext cx="1556902" cy="27537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805" y="2779552"/>
            <a:ext cx="1260117" cy="27114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984" y="2769769"/>
            <a:ext cx="1280188" cy="27212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868" y="984175"/>
            <a:ext cx="2740132" cy="17397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" y="996775"/>
            <a:ext cx="2504362" cy="17271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201" y="2783087"/>
            <a:ext cx="1647478" cy="2723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917" y="2779552"/>
            <a:ext cx="1920240" cy="27114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327" y="2773855"/>
            <a:ext cx="2667942" cy="27171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37" y="996775"/>
            <a:ext cx="2248137" cy="17271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38" y="992767"/>
            <a:ext cx="2237367" cy="17311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091" y="1002392"/>
            <a:ext cx="2315587" cy="172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9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2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80610"/>
            <a:ext cx="9707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4CC8CB"/>
                </a:solidFill>
                <a:latin typeface="Rockwell" charset="0"/>
                <a:ea typeface="Rockwell" charset="0"/>
                <a:cs typeface="Rockwell" charset="0"/>
              </a:rPr>
              <a:t>Not Your Ordinary Cleaning Service Provider</a:t>
            </a:r>
            <a:endParaRPr lang="en-US" sz="3600" dirty="0">
              <a:solidFill>
                <a:srgbClr val="4CC8CB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9341" y="1074317"/>
            <a:ext cx="11565823" cy="958016"/>
            <a:chOff x="289342" y="1184308"/>
            <a:chExt cx="11361627" cy="958016"/>
          </a:xfrm>
        </p:grpSpPr>
        <p:sp>
          <p:nvSpPr>
            <p:cNvPr id="10" name="Rounded Rectangle 9"/>
            <p:cNvSpPr/>
            <p:nvPr/>
          </p:nvSpPr>
          <p:spPr>
            <a:xfrm>
              <a:off x="289342" y="1201270"/>
              <a:ext cx="2626853" cy="924092"/>
            </a:xfrm>
            <a:prstGeom prst="roundRect">
              <a:avLst/>
            </a:prstGeom>
            <a:solidFill>
              <a:srgbClr val="46B9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Rockwell" charset="0"/>
                  <a:ea typeface="Rockwell" charset="0"/>
                  <a:cs typeface="Rockwell" charset="0"/>
                </a:rPr>
                <a:t>Strong focus on professionalism, quality and brand building</a:t>
              </a:r>
              <a:endParaRPr lang="en-US" sz="1600" dirty="0">
                <a:latin typeface="Rockwell" charset="0"/>
                <a:ea typeface="Rockwell" charset="0"/>
                <a:cs typeface="Rockwell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069612" y="1201270"/>
              <a:ext cx="1761880" cy="924092"/>
            </a:xfrm>
            <a:prstGeom prst="roundRect">
              <a:avLst/>
            </a:prstGeom>
            <a:solidFill>
              <a:srgbClr val="3DA8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Rockwell" charset="0"/>
                  <a:ea typeface="Rockwell" charset="0"/>
                  <a:cs typeface="Rockwell" charset="0"/>
                </a:rPr>
                <a:t>Environment </a:t>
              </a:r>
            </a:p>
            <a:p>
              <a:pPr algn="ctr"/>
              <a:r>
                <a:rPr lang="en-US" sz="1600" dirty="0" smtClean="0">
                  <a:latin typeface="Rockwell" charset="0"/>
                  <a:ea typeface="Rockwell" charset="0"/>
                  <a:cs typeface="Rockwell" charset="0"/>
                </a:rPr>
                <a:t>Awareness</a:t>
              </a:r>
              <a:endParaRPr lang="en-US" sz="1600" dirty="0">
                <a:latin typeface="Rockwell" charset="0"/>
                <a:ea typeface="Rockwell" charset="0"/>
                <a:cs typeface="Rockwell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984909" y="1201270"/>
              <a:ext cx="1749523" cy="924092"/>
            </a:xfrm>
            <a:prstGeom prst="roundRect">
              <a:avLst/>
            </a:prstGeom>
            <a:solidFill>
              <a:srgbClr val="359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Rockwell" charset="0"/>
                  <a:ea typeface="Rockwell" charset="0"/>
                  <a:cs typeface="Rockwell" charset="0"/>
                </a:rPr>
                <a:t>Market Leaders in Ahmedabad</a:t>
              </a:r>
              <a:endParaRPr lang="en-US" sz="1600" dirty="0">
                <a:latin typeface="Rockwell" charset="0"/>
                <a:ea typeface="Rockwell" charset="0"/>
                <a:cs typeface="Rockwell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887849" y="1201270"/>
              <a:ext cx="2293221" cy="924092"/>
            </a:xfrm>
            <a:prstGeom prst="roundRect">
              <a:avLst/>
            </a:prstGeom>
            <a:solidFill>
              <a:srgbClr val="2B8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Rockwell" charset="0"/>
                  <a:ea typeface="Rockwell" charset="0"/>
                  <a:cs typeface="Rockwell" charset="0"/>
                </a:rPr>
                <a:t>Reliable Service </a:t>
              </a:r>
            </a:p>
            <a:p>
              <a:pPr algn="ctr"/>
              <a:r>
                <a:rPr lang="en-US" sz="1600" dirty="0" smtClean="0">
                  <a:latin typeface="Rockwell" charset="0"/>
                  <a:ea typeface="Rockwell" charset="0"/>
                  <a:cs typeface="Rockwell" charset="0"/>
                </a:rPr>
                <a:t>Quality and Delivery</a:t>
              </a:r>
              <a:endParaRPr lang="en-US" sz="1600" dirty="0">
                <a:latin typeface="Rockwell" charset="0"/>
                <a:ea typeface="Rockwell" charset="0"/>
                <a:cs typeface="Rockwell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9334487" y="1184308"/>
              <a:ext cx="2316482" cy="958016"/>
            </a:xfrm>
            <a:prstGeom prst="roundRect">
              <a:avLst/>
            </a:prstGeom>
            <a:solidFill>
              <a:srgbClr val="256E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Rockwell" charset="0"/>
                  <a:ea typeface="Rockwell" charset="0"/>
                  <a:cs typeface="Rockwell" charset="0"/>
                </a:rPr>
                <a:t>Easy Accessibility</a:t>
              </a:r>
              <a:endParaRPr lang="en-US" sz="1600" dirty="0">
                <a:latin typeface="Rockwell" charset="0"/>
                <a:ea typeface="Rockwell" charset="0"/>
                <a:cs typeface="Rockwell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97653" y="2248837"/>
            <a:ext cx="12373695" cy="4085241"/>
            <a:chOff x="218101" y="2427044"/>
            <a:chExt cx="12046828" cy="4085241"/>
          </a:xfrm>
        </p:grpSpPr>
        <p:sp>
          <p:nvSpPr>
            <p:cNvPr id="7" name="TextBox 6"/>
            <p:cNvSpPr txBox="1"/>
            <p:nvPr/>
          </p:nvSpPr>
          <p:spPr>
            <a:xfrm>
              <a:off x="218101" y="2427044"/>
              <a:ext cx="325902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Rockwell" charset="0"/>
                  <a:ea typeface="Rockwell" charset="0"/>
                  <a:cs typeface="Rockwell" charset="0"/>
                </a:rPr>
                <a:t>Awarded 2019</a:t>
              </a:r>
            </a:p>
            <a:p>
              <a:pPr algn="ctr"/>
              <a:r>
                <a:rPr lang="en-US" dirty="0" smtClean="0">
                  <a:latin typeface="Rockwell" charset="0"/>
                  <a:ea typeface="Rockwell" charset="0"/>
                  <a:cs typeface="Rockwell" charset="0"/>
                </a:rPr>
                <a:t>Gujarat Most Promising Brand</a:t>
              </a:r>
              <a:endParaRPr lang="en-US" dirty="0">
                <a:latin typeface="Rockwell" charset="0"/>
                <a:ea typeface="Rockwell" charset="0"/>
                <a:cs typeface="Rockwel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8945" y="3686966"/>
              <a:ext cx="218111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Rockwell" charset="0"/>
                  <a:ea typeface="Rockwell" charset="0"/>
                  <a:cs typeface="Rockwell" charset="0"/>
                </a:rPr>
                <a:t>24 x 7 x 365</a:t>
              </a:r>
            </a:p>
            <a:p>
              <a:pPr algn="ctr"/>
              <a:r>
                <a:rPr lang="en-US" dirty="0" smtClean="0">
                  <a:latin typeface="Rockwell" charset="0"/>
                  <a:ea typeface="Rockwell" charset="0"/>
                  <a:cs typeface="Rockwell" charset="0"/>
                </a:rPr>
                <a:t>Service Availability</a:t>
              </a:r>
              <a:endParaRPr lang="en-US" dirty="0">
                <a:latin typeface="Rockwell" charset="0"/>
                <a:ea typeface="Rockwell" charset="0"/>
                <a:cs typeface="Rockwel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55415" y="3852044"/>
              <a:ext cx="291541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Rockwell" charset="0"/>
                  <a:ea typeface="Rockwell" charset="0"/>
                  <a:cs typeface="Rockwell" charset="0"/>
                </a:rPr>
                <a:t>Industry Standard</a:t>
              </a:r>
            </a:p>
            <a:p>
              <a:pPr algn="ctr"/>
              <a:r>
                <a:rPr lang="en-US" dirty="0" smtClean="0">
                  <a:latin typeface="Rockwell" charset="0"/>
                  <a:ea typeface="Rockwell" charset="0"/>
                  <a:cs typeface="Rockwell" charset="0"/>
                </a:rPr>
                <a:t>Environment Friendly</a:t>
              </a:r>
            </a:p>
            <a:p>
              <a:pPr algn="ctr"/>
              <a:r>
                <a:rPr lang="en-US" dirty="0" smtClean="0">
                  <a:latin typeface="Rockwell" charset="0"/>
                  <a:ea typeface="Rockwell" charset="0"/>
                  <a:cs typeface="Rockwell" charset="0"/>
                </a:rPr>
                <a:t>Biodegradable Materials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62840" y="2445729"/>
              <a:ext cx="205800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Rockwell" charset="0"/>
                  <a:ea typeface="Rockwell" charset="0"/>
                  <a:cs typeface="Rockwell" charset="0"/>
                </a:rPr>
                <a:t>Punctuality</a:t>
              </a:r>
            </a:p>
            <a:p>
              <a:pPr algn="ctr"/>
              <a:r>
                <a:rPr lang="en-US" dirty="0" smtClean="0">
                  <a:latin typeface="Rockwell" charset="0"/>
                  <a:ea typeface="Rockwell" charset="0"/>
                  <a:cs typeface="Rockwell" charset="0"/>
                </a:rPr>
                <a:t>95% services</a:t>
              </a:r>
            </a:p>
            <a:p>
              <a:pPr algn="ctr"/>
              <a:r>
                <a:rPr lang="en-US" dirty="0">
                  <a:latin typeface="Rockwell" charset="0"/>
                  <a:ea typeface="Rockwell" charset="0"/>
                  <a:cs typeface="Rockwell" charset="0"/>
                </a:rPr>
                <a:t>d</a:t>
              </a:r>
              <a:r>
                <a:rPr lang="en-US" dirty="0" smtClean="0">
                  <a:latin typeface="Rockwell" charset="0"/>
                  <a:ea typeface="Rockwell" charset="0"/>
                  <a:cs typeface="Rockwell" charset="0"/>
                </a:rPr>
                <a:t>elivered on time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4871" y="4832671"/>
              <a:ext cx="244926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Rockwell" charset="0"/>
                  <a:ea typeface="Rockwell" charset="0"/>
                  <a:cs typeface="Rockwell" charset="0"/>
                </a:rPr>
                <a:t>Highly Trained</a:t>
              </a:r>
            </a:p>
            <a:p>
              <a:pPr algn="ctr"/>
              <a:r>
                <a:rPr lang="en-US" dirty="0">
                  <a:latin typeface="Rockwell" charset="0"/>
                  <a:ea typeface="Rockwell" charset="0"/>
                  <a:cs typeface="Rockwell" charset="0"/>
                </a:rPr>
                <a:t>a</a:t>
              </a:r>
              <a:r>
                <a:rPr lang="en-US" dirty="0" smtClean="0">
                  <a:latin typeface="Rockwell" charset="0"/>
                  <a:ea typeface="Rockwell" charset="0"/>
                  <a:cs typeface="Rockwell" charset="0"/>
                </a:rPr>
                <a:t>nd smartly dressed</a:t>
              </a:r>
            </a:p>
            <a:p>
              <a:pPr algn="ctr"/>
              <a:r>
                <a:rPr lang="en-US" dirty="0">
                  <a:latin typeface="Rockwell" charset="0"/>
                  <a:ea typeface="Rockwell" charset="0"/>
                  <a:cs typeface="Rockwell" charset="0"/>
                </a:rPr>
                <a:t>s</a:t>
              </a:r>
              <a:r>
                <a:rPr lang="en-US" dirty="0" smtClean="0">
                  <a:latin typeface="Rockwell" charset="0"/>
                  <a:ea typeface="Rockwell" charset="0"/>
                  <a:cs typeface="Rockwell" charset="0"/>
                </a:rPr>
                <a:t>taff. Attempt to </a:t>
              </a:r>
            </a:p>
            <a:p>
              <a:pPr algn="ctr"/>
              <a:r>
                <a:rPr lang="en-US" dirty="0" smtClean="0">
                  <a:latin typeface="Rockwell" charset="0"/>
                  <a:ea typeface="Rockwell" charset="0"/>
                  <a:cs typeface="Rockwell" charset="0"/>
                </a:rPr>
                <a:t>promote inclusion</a:t>
              </a:r>
            </a:p>
            <a:p>
              <a:pPr algn="ctr"/>
              <a:r>
                <a:rPr lang="en-US" dirty="0">
                  <a:latin typeface="Rockwell" charset="0"/>
                  <a:ea typeface="Rockwell" charset="0"/>
                  <a:cs typeface="Rockwell" charset="0"/>
                </a:rPr>
                <a:t>a</a:t>
              </a:r>
              <a:r>
                <a:rPr lang="en-US" dirty="0" smtClean="0">
                  <a:latin typeface="Rockwell" charset="0"/>
                  <a:ea typeface="Rockwell" charset="0"/>
                  <a:cs typeface="Rockwell" charset="0"/>
                </a:rPr>
                <a:t>nd diversity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24661" y="3760026"/>
              <a:ext cx="2334357" cy="1292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Rockwell" charset="0"/>
                  <a:ea typeface="Rockwell" charset="0"/>
                  <a:cs typeface="Rockwell" charset="0"/>
                </a:rPr>
                <a:t>Brand Focus</a:t>
              </a:r>
            </a:p>
            <a:p>
              <a:pPr algn="ctr"/>
              <a:r>
                <a:rPr lang="en-US" dirty="0" smtClean="0">
                  <a:latin typeface="Rockwell" charset="0"/>
                  <a:ea typeface="Rockwell" charset="0"/>
                  <a:cs typeface="Rockwell" charset="0"/>
                </a:rPr>
                <a:t>Mandatory uniforms</a:t>
              </a:r>
            </a:p>
            <a:p>
              <a:pPr algn="ctr"/>
              <a:r>
                <a:rPr lang="en-US" dirty="0">
                  <a:latin typeface="Rockwell" charset="0"/>
                  <a:ea typeface="Rockwell" charset="0"/>
                  <a:cs typeface="Rockwell" charset="0"/>
                </a:rPr>
                <a:t>w</a:t>
              </a:r>
              <a:r>
                <a:rPr lang="en-US" dirty="0" smtClean="0">
                  <a:latin typeface="Rockwell" charset="0"/>
                  <a:ea typeface="Rockwell" charset="0"/>
                  <a:cs typeface="Rockwell" charset="0"/>
                </a:rPr>
                <a:t>ith safety for</a:t>
              </a:r>
            </a:p>
            <a:p>
              <a:pPr algn="ctr"/>
              <a:r>
                <a:rPr lang="en-US" dirty="0" smtClean="0">
                  <a:latin typeface="Rockwell" charset="0"/>
                  <a:ea typeface="Rockwell" charset="0"/>
                  <a:cs typeface="Rockwell" charset="0"/>
                </a:rPr>
                <a:t>HK staff members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27139" y="2455919"/>
              <a:ext cx="297196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Rockwell" charset="0"/>
                  <a:ea typeface="Rockwell" charset="0"/>
                  <a:cs typeface="Rockwell" charset="0"/>
                </a:rPr>
                <a:t>Well-defined SOPs</a:t>
              </a:r>
            </a:p>
            <a:p>
              <a:pPr algn="ctr"/>
              <a:r>
                <a:rPr lang="en-US" dirty="0" smtClean="0">
                  <a:latin typeface="Rockwell" charset="0"/>
                  <a:ea typeface="Rockwell" charset="0"/>
                  <a:cs typeface="Rockwell" charset="0"/>
                </a:rPr>
                <a:t>For effective </a:t>
              </a:r>
            </a:p>
            <a:p>
              <a:pPr algn="ctr"/>
              <a:r>
                <a:rPr lang="en-US" dirty="0" smtClean="0">
                  <a:latin typeface="Rockwell" charset="0"/>
                  <a:ea typeface="Rockwell" charset="0"/>
                  <a:cs typeface="Rockwell" charset="0"/>
                </a:rPr>
                <a:t>service delivery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03934" y="5248169"/>
              <a:ext cx="286969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Rockwell" charset="0"/>
                  <a:ea typeface="Rockwell" charset="0"/>
                  <a:cs typeface="Rockwell" charset="0"/>
                </a:rPr>
                <a:t>Strict Supervision</a:t>
              </a:r>
            </a:p>
            <a:p>
              <a:pPr algn="ctr"/>
              <a:r>
                <a:rPr lang="en-US" dirty="0" smtClean="0">
                  <a:latin typeface="Rockwell" charset="0"/>
                  <a:ea typeface="Rockwell" charset="0"/>
                  <a:cs typeface="Rockwell" charset="0"/>
                </a:rPr>
                <a:t>For service quality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793590" y="4347855"/>
              <a:ext cx="347133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Rockwell" charset="0"/>
                  <a:ea typeface="Rockwell" charset="0"/>
                  <a:cs typeface="Rockwell" charset="0"/>
                </a:rPr>
                <a:t>Easy Bookings</a:t>
              </a:r>
            </a:p>
            <a:p>
              <a:pPr algn="ctr"/>
              <a:r>
                <a:rPr lang="en-US" dirty="0">
                  <a:latin typeface="Rockwell" charset="0"/>
                  <a:ea typeface="Rockwell" charset="0"/>
                  <a:cs typeface="Rockwell" charset="0"/>
                </a:rPr>
                <a:t>t</a:t>
              </a:r>
              <a:r>
                <a:rPr lang="en-US" dirty="0" smtClean="0">
                  <a:latin typeface="Rockwell" charset="0"/>
                  <a:ea typeface="Rockwell" charset="0"/>
                  <a:cs typeface="Rockwell" charset="0"/>
                </a:rPr>
                <a:t>hrough website,</a:t>
              </a:r>
            </a:p>
            <a:p>
              <a:pPr algn="ctr"/>
              <a:r>
                <a:rPr lang="en-US" dirty="0" smtClean="0">
                  <a:latin typeface="Rockwell" charset="0"/>
                  <a:ea typeface="Rockwell" charset="0"/>
                  <a:cs typeface="Rockwell" charset="0"/>
                </a:rPr>
                <a:t>Samarpan Facility Management</a:t>
              </a:r>
            </a:p>
            <a:p>
              <a:pPr algn="ctr"/>
              <a:r>
                <a:rPr lang="en-US" dirty="0" smtClean="0">
                  <a:latin typeface="Rockwell" charset="0"/>
                  <a:ea typeface="Rockwell" charset="0"/>
                  <a:cs typeface="Rockwell" charset="0"/>
                </a:rPr>
                <a:t>Application available on mobile</a:t>
              </a:r>
            </a:p>
            <a:p>
              <a:pPr algn="ctr"/>
              <a:r>
                <a:rPr lang="en-US" dirty="0" smtClean="0">
                  <a:latin typeface="Rockwell" charset="0"/>
                  <a:ea typeface="Rockwell" charset="0"/>
                  <a:cs typeface="Rockwell" charset="0"/>
                </a:rPr>
                <a:t>Prompt response to requests.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917336" y="2445729"/>
              <a:ext cx="3300914" cy="1292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Rockwell" charset="0"/>
                  <a:ea typeface="Rockwell" charset="0"/>
                  <a:cs typeface="Rockwell" charset="0"/>
                </a:rPr>
                <a:t>75% Inquiries</a:t>
              </a:r>
            </a:p>
            <a:p>
              <a:pPr algn="ctr"/>
              <a:r>
                <a:rPr lang="en-US" dirty="0">
                  <a:latin typeface="Rockwell" charset="0"/>
                  <a:ea typeface="Rockwell" charset="0"/>
                  <a:cs typeface="Rockwell" charset="0"/>
                </a:rPr>
                <a:t>o</a:t>
              </a:r>
              <a:r>
                <a:rPr lang="en-US" dirty="0" smtClean="0">
                  <a:latin typeface="Rockwell" charset="0"/>
                  <a:ea typeface="Rockwell" charset="0"/>
                  <a:cs typeface="Rockwell" charset="0"/>
                </a:rPr>
                <a:t>f the total Cleaning inquiries </a:t>
              </a:r>
            </a:p>
            <a:p>
              <a:pPr algn="ctr"/>
              <a:r>
                <a:rPr lang="en-US" dirty="0" smtClean="0">
                  <a:latin typeface="Rockwell" charset="0"/>
                  <a:ea typeface="Rockwell" charset="0"/>
                  <a:cs typeface="Rockwell" charset="0"/>
                </a:rPr>
                <a:t>in AMD (amongst</a:t>
              </a:r>
            </a:p>
            <a:p>
              <a:pPr algn="ctr"/>
              <a:r>
                <a:rPr lang="en-US" dirty="0" smtClean="0">
                  <a:latin typeface="Rockwell" charset="0"/>
                  <a:ea typeface="Rockwell" charset="0"/>
                  <a:cs typeface="Rockwell" charset="0"/>
                </a:rPr>
                <a:t>12 competitors)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087944" y="5219623"/>
              <a:ext cx="1607789" cy="1292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Rockwell" charset="0"/>
                  <a:ea typeface="Rockwell" charset="0"/>
                  <a:cs typeface="Rockwell" charset="0"/>
                </a:rPr>
                <a:t>250 Jobs</a:t>
              </a:r>
            </a:p>
            <a:p>
              <a:pPr algn="ctr"/>
              <a:r>
                <a:rPr lang="en-US" dirty="0" smtClean="0">
                  <a:latin typeface="Rockwell" charset="0"/>
                  <a:ea typeface="Rockwell" charset="0"/>
                  <a:cs typeface="Rockwell" charset="0"/>
                </a:rPr>
                <a:t>completed in </a:t>
              </a:r>
            </a:p>
            <a:p>
              <a:pPr algn="ctr"/>
              <a:r>
                <a:rPr lang="en-US" dirty="0" smtClean="0">
                  <a:latin typeface="Rockwell" charset="0"/>
                  <a:ea typeface="Rockwell" charset="0"/>
                  <a:cs typeface="Rockwell" charset="0"/>
                </a:rPr>
                <a:t>the last 2 </a:t>
              </a:r>
            </a:p>
            <a:p>
              <a:pPr algn="ctr"/>
              <a:r>
                <a:rPr lang="en-US" dirty="0" smtClean="0">
                  <a:latin typeface="Rockwell" charset="0"/>
                  <a:ea typeface="Rockwell" charset="0"/>
                  <a:cs typeface="Rockwell" charset="0"/>
                </a:rPr>
                <a:t>months alone</a:t>
              </a: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049" y="209759"/>
            <a:ext cx="2358115" cy="73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9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341" y="209759"/>
            <a:ext cx="2622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4DC7CB"/>
                </a:solidFill>
                <a:latin typeface="Rockwell" charset="0"/>
                <a:ea typeface="Rockwell" charset="0"/>
                <a:cs typeface="Rockwell" charset="0"/>
              </a:rPr>
              <a:t>Our Clients</a:t>
            </a:r>
            <a:endParaRPr lang="en-US" sz="3600" dirty="0">
              <a:solidFill>
                <a:srgbClr val="4DC7CB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6775"/>
            <a:ext cx="12192000" cy="586867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36" y="131052"/>
            <a:ext cx="3408444" cy="86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7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3579" y="71275"/>
            <a:ext cx="41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DC7CB"/>
                </a:solidFill>
                <a:latin typeface="Rockwell" charset="0"/>
                <a:ea typeface="Rockwell" charset="0"/>
                <a:cs typeface="Rockwell" charset="0"/>
              </a:rPr>
              <a:t>Awards &amp; Rewards</a:t>
            </a:r>
            <a:endParaRPr lang="en-US" sz="3600" dirty="0">
              <a:solidFill>
                <a:srgbClr val="4DC7CB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graphicFrame>
        <p:nvGraphicFramePr>
          <p:cNvPr id="35" name="Chart 34"/>
          <p:cNvGraphicFramePr/>
          <p:nvPr>
            <p:extLst/>
          </p:nvPr>
        </p:nvGraphicFramePr>
        <p:xfrm>
          <a:off x="8055987" y="3132558"/>
          <a:ext cx="3958107" cy="3803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0" y="6027003"/>
            <a:ext cx="12091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" charset="0"/>
                <a:ea typeface="Rockwell" charset="0"/>
                <a:cs typeface="Rockwell" charset="0"/>
              </a:rPr>
              <a:t>Potential scope for improvement. We aim for over </a:t>
            </a:r>
            <a:r>
              <a:rPr lang="en-US" sz="2400" b="1" dirty="0" smtClean="0">
                <a:latin typeface="Rockwell" charset="0"/>
                <a:ea typeface="Rockwell" charset="0"/>
                <a:cs typeface="Rockwell" charset="0"/>
              </a:rPr>
              <a:t>85</a:t>
            </a:r>
            <a:r>
              <a:rPr lang="en-US" sz="2400" b="1" dirty="0">
                <a:latin typeface="Rockwell" charset="0"/>
                <a:ea typeface="Rockwell" charset="0"/>
                <a:cs typeface="Rockwell" charset="0"/>
              </a:rPr>
              <a:t>%</a:t>
            </a:r>
            <a:r>
              <a:rPr lang="en-US" sz="2400" b="1" dirty="0" smtClean="0">
                <a:latin typeface="Rockwell" charset="0"/>
                <a:ea typeface="Rockwell" charset="0"/>
                <a:cs typeface="Rockwell" charset="0"/>
              </a:rPr>
              <a:t> 5 star ratings and reviews </a:t>
            </a:r>
            <a:r>
              <a:rPr lang="en-US" sz="2400" dirty="0" smtClean="0">
                <a:latin typeface="Rockwell" charset="0"/>
                <a:ea typeface="Rockwell" charset="0"/>
                <a:cs typeface="Rockwell" charset="0"/>
              </a:rPr>
              <a:t>over the next </a:t>
            </a:r>
            <a:r>
              <a:rPr lang="en-US" sz="2400" b="1" dirty="0" smtClean="0">
                <a:latin typeface="Rockwell" charset="0"/>
                <a:ea typeface="Rockwell" charset="0"/>
                <a:cs typeface="Rockwell" charset="0"/>
              </a:rPr>
              <a:t>2 years</a:t>
            </a:r>
            <a:r>
              <a:rPr lang="en-US" sz="2400" dirty="0" smtClean="0">
                <a:latin typeface="Rockwell" charset="0"/>
                <a:ea typeface="Rockwell" charset="0"/>
                <a:cs typeface="Rockwell" charset="0"/>
              </a:rPr>
              <a:t>.</a:t>
            </a:r>
            <a:endParaRPr lang="en-US" sz="2400" dirty="0">
              <a:latin typeface="Rockwell" charset="0"/>
              <a:ea typeface="Rockwell" charset="0"/>
              <a:cs typeface="Rockwel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839" y="761050"/>
            <a:ext cx="3436273" cy="2234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657"/>
            <a:ext cx="2392425" cy="51903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489" y="836656"/>
            <a:ext cx="2359511" cy="51903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924" y="3047774"/>
            <a:ext cx="2268393" cy="29792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691" y="3047773"/>
            <a:ext cx="2464233" cy="29792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675" y="3047774"/>
            <a:ext cx="2489899" cy="29953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894" y="998643"/>
            <a:ext cx="1476673" cy="14870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87" y="998643"/>
            <a:ext cx="1476673" cy="14870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117" y="32427"/>
            <a:ext cx="3166334" cy="80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5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9774" y="262087"/>
            <a:ext cx="5713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4DC7CB"/>
                </a:solidFill>
                <a:latin typeface="Rockwell" charset="0"/>
                <a:ea typeface="Rockwell" charset="0"/>
                <a:cs typeface="Rockwell" charset="0"/>
              </a:rPr>
              <a:t>Our Work Speaks for Itself</a:t>
            </a:r>
            <a:endParaRPr lang="en-US" sz="3600" dirty="0">
              <a:solidFill>
                <a:srgbClr val="4DC7CB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9341" y="1225685"/>
            <a:ext cx="11613920" cy="5136206"/>
            <a:chOff x="681523" y="1614610"/>
            <a:chExt cx="11231193" cy="462742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523" y="2526072"/>
              <a:ext cx="3715966" cy="371596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4001" y="2070341"/>
              <a:ext cx="3715966" cy="371596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6478" y="1614610"/>
              <a:ext cx="3706238" cy="3715966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36" y="131052"/>
            <a:ext cx="3408444" cy="86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9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501</Words>
  <Application>Microsoft Office PowerPoint</Application>
  <PresentationFormat>Widescreen</PresentationFormat>
  <Paragraphs>146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Rockwell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</cp:revision>
  <dcterms:created xsi:type="dcterms:W3CDTF">2020-01-08T09:53:21Z</dcterms:created>
  <dcterms:modified xsi:type="dcterms:W3CDTF">2020-01-08T09:55:20Z</dcterms:modified>
</cp:coreProperties>
</file>